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av" ContentType="audio/wav"/>
  <Default Extension="docx" ContentType="application/vnd.openxmlformats-officedocument.wordprocessingml.document"/>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83" r:id="rId2"/>
    <p:sldId id="258" r:id="rId3"/>
    <p:sldId id="260" r:id="rId4"/>
    <p:sldId id="289" r:id="rId5"/>
    <p:sldId id="264" r:id="rId6"/>
    <p:sldId id="292" r:id="rId7"/>
    <p:sldId id="293" r:id="rId8"/>
    <p:sldId id="290" r:id="rId9"/>
    <p:sldId id="294" r:id="rId10"/>
    <p:sldId id="279" r:id="rId1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AD7B"/>
    <a:srgbClr val="00C878"/>
    <a:srgbClr val="F6BE00"/>
    <a:srgbClr val="55A064"/>
    <a:srgbClr val="0A6446"/>
    <a:srgbClr val="098F66"/>
    <a:srgbClr val="00EAB7"/>
    <a:srgbClr val="FFFFFF"/>
    <a:srgbClr val="FFC878"/>
    <a:srgbClr val="0DC9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A488322-F2BA-4B5B-9748-0D474271808F}" styleName="中度样式 3 - 强调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91" autoAdjust="0"/>
    <p:restoredTop sz="94660"/>
  </p:normalViewPr>
  <p:slideViewPr>
    <p:cSldViewPr>
      <p:cViewPr>
        <p:scale>
          <a:sx n="124" d="100"/>
          <a:sy n="124" d="100"/>
        </p:scale>
        <p:origin x="-389" y="-120"/>
      </p:cViewPr>
      <p:guideLst>
        <p:guide orient="horz" pos="162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audio1.wav>
</file>

<file path=ppt/media/hdphoto1.wdp>
</file>

<file path=ppt/media/image1.png>
</file>

<file path=ppt/media/image3.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1B18BB-639C-42BE-B0DE-21E803C82813}" type="datetimeFigureOut">
              <a:rPr lang="zh-CN" altLang="en-US" smtClean="0"/>
              <a:pPr/>
              <a:t>2019/4/19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43B1B66-F3EE-4F0D-95E9-FE23E9477CC4}" type="slidenum">
              <a:rPr lang="zh-CN" altLang="en-US" smtClean="0"/>
              <a:pPr/>
              <a:t>‹#›</a:t>
            </a:fld>
            <a:endParaRPr lang="zh-CN" altLang="en-US"/>
          </a:p>
        </p:txBody>
      </p:sp>
    </p:spTree>
    <p:extLst>
      <p:ext uri="{BB962C8B-B14F-4D97-AF65-F5344CB8AC3E}">
        <p14:creationId xmlns:p14="http://schemas.microsoft.com/office/powerpoint/2010/main" val="1607439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亮亮图文旗舰店</a:t>
            </a:r>
            <a:r>
              <a:rPr lang="en-US" altLang="zh-CN" dirty="0" smtClean="0"/>
              <a:t>https://liangliangtuwen.tmall.com</a:t>
            </a:r>
            <a:endParaRPr lang="zh-CN" altLang="en-US" dirty="0"/>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solidFill>
                  <a:prstClr val="black"/>
                </a:solidFill>
              </a:rPr>
              <a:pPr/>
              <a:t>4</a:t>
            </a:fld>
            <a:endParaRPr lang="zh-CN" alt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solidFill>
                  <a:prstClr val="black"/>
                </a:solidFill>
              </a:rPr>
              <a:pPr/>
              <a:t>8</a:t>
            </a:fld>
            <a:endParaRPr lang="zh-CN" altLang="en-US">
              <a:solidFill>
                <a:prstClr val="black"/>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3B1B66-F3EE-4F0D-95E9-FE23E9477CC4}" type="slidenum">
              <a:rPr lang="zh-CN" altLang="en-US" smtClean="0"/>
              <a:pPr/>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pattFill prst="ltVert">
          <a:fgClr>
            <a:schemeClr val="accent2"/>
          </a:fgClr>
          <a:bgClr>
            <a:schemeClr val="accent2">
              <a:lumMod val="75000"/>
            </a:schemeClr>
          </a:bgClr>
        </a:patt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pattFill prst="ltVert">
          <a:fgClr>
            <a:schemeClr val="bg1"/>
          </a:fgClr>
          <a:bgClr>
            <a:schemeClr val="bg1">
              <a:lumMod val="95000"/>
            </a:schemeClr>
          </a:bgClr>
        </a:patt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pattFill prst="ltVert">
          <a:fgClr>
            <a:schemeClr val="accent2">
              <a:lumMod val="75000"/>
            </a:schemeClr>
          </a:fgClr>
          <a:bgClr>
            <a:schemeClr val="accent2"/>
          </a:bgClr>
        </a:patt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ltVert">
          <a:fgClr>
            <a:schemeClr val="bg1">
              <a:lumMod val="95000"/>
            </a:schemeClr>
          </a:fgClr>
          <a:bgClr>
            <a:schemeClr val="bg1">
              <a:lumMod val="85000"/>
            </a:schemeClr>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wav"/><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audio" Target="../media/audio1.wav"/><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__1.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p:cNvSpPr txBox="1"/>
          <p:nvPr/>
        </p:nvSpPr>
        <p:spPr>
          <a:xfrm>
            <a:off x="2946050" y="2747704"/>
            <a:ext cx="3203121" cy="707886"/>
          </a:xfrm>
          <a:prstGeom prst="rect">
            <a:avLst/>
          </a:prstGeom>
          <a:noFill/>
        </p:spPr>
        <p:txBody>
          <a:bodyPr wrap="none" rtlCol="0">
            <a:spAutoFit/>
          </a:bodyPr>
          <a:lstStyle/>
          <a:p>
            <a:pPr algn="ctr"/>
            <a:r>
              <a:rPr lang="en-US" altLang="zh-CN" sz="4000" b="1" dirty="0" smtClean="0">
                <a:solidFill>
                  <a:schemeClr val="tx1">
                    <a:lumMod val="85000"/>
                    <a:lumOff val="15000"/>
                  </a:schemeClr>
                </a:solidFill>
                <a:latin typeface="微软雅黑" panose="020B0503020204020204" pitchFamily="34" charset="-122"/>
                <a:ea typeface="微软雅黑" panose="020B0503020204020204" pitchFamily="34" charset="-122"/>
              </a:rPr>
              <a:t>TSP</a:t>
            </a:r>
            <a:r>
              <a:rPr lang="zh-CN" altLang="en-US" sz="4000" b="1" dirty="0" smtClean="0">
                <a:solidFill>
                  <a:schemeClr val="tx1">
                    <a:lumMod val="85000"/>
                    <a:lumOff val="15000"/>
                  </a:schemeClr>
                </a:solidFill>
                <a:latin typeface="微软雅黑" panose="020B0503020204020204" pitchFamily="34" charset="-122"/>
                <a:ea typeface="微软雅黑" panose="020B0503020204020204" pitchFamily="34" charset="-122"/>
              </a:rPr>
              <a:t>读书</a:t>
            </a:r>
            <a:r>
              <a:rPr lang="zh-CN" altLang="en-US" sz="4000" b="1" dirty="0" smtClean="0">
                <a:solidFill>
                  <a:schemeClr val="tx1">
                    <a:lumMod val="85000"/>
                    <a:lumOff val="15000"/>
                  </a:schemeClr>
                </a:solidFill>
                <a:latin typeface="微软雅黑" panose="020B0503020204020204" pitchFamily="34" charset="-122"/>
                <a:ea typeface="微软雅黑" panose="020B0503020204020204" pitchFamily="34" charset="-122"/>
              </a:rPr>
              <a:t>讨论</a:t>
            </a:r>
            <a:endParaRPr lang="zh-CN" altLang="en-US" sz="4000" b="1"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2594989" y="3539792"/>
            <a:ext cx="3905236" cy="400110"/>
          </a:xfrm>
          <a:prstGeom prst="rect">
            <a:avLst/>
          </a:prstGeom>
          <a:noFill/>
        </p:spPr>
        <p:txBody>
          <a:bodyPr wrap="none" rtlCol="0">
            <a:spAutoFit/>
          </a:bodyPr>
          <a:lstStyle/>
          <a:p>
            <a:pPr algn="ctr"/>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G02</a:t>
            </a:r>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小组：高兴欣 王晨旭 倪嘉玲</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4" name="winxp.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9756576" y="-884634"/>
            <a:ext cx="609600" cy="609600"/>
          </a:xfrm>
          <a:prstGeom prst="rect">
            <a:avLst/>
          </a:prstGeom>
        </p:spPr>
      </p:pic>
      <p:grpSp>
        <p:nvGrpSpPr>
          <p:cNvPr id="15" name="组合 14"/>
          <p:cNvGrpSpPr/>
          <p:nvPr/>
        </p:nvGrpSpPr>
        <p:grpSpPr>
          <a:xfrm>
            <a:off x="3851920" y="987574"/>
            <a:ext cx="1429852" cy="1429852"/>
            <a:chOff x="1232831" y="1748812"/>
            <a:chExt cx="1645876" cy="1645876"/>
          </a:xfrm>
        </p:grpSpPr>
        <p:sp>
          <p:nvSpPr>
            <p:cNvPr id="2" name="圆角矩形 1"/>
            <p:cNvSpPr/>
            <p:nvPr/>
          </p:nvSpPr>
          <p:spPr>
            <a:xfrm>
              <a:off x="1232831" y="1748812"/>
              <a:ext cx="1645876" cy="1645876"/>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24" name="TextBox 23"/>
            <p:cNvSpPr txBox="1"/>
            <p:nvPr/>
          </p:nvSpPr>
          <p:spPr>
            <a:xfrm>
              <a:off x="1438955" y="2080468"/>
              <a:ext cx="1245871" cy="885689"/>
            </a:xfrm>
            <a:prstGeom prst="rect">
              <a:avLst/>
            </a:prstGeom>
            <a:noFill/>
          </p:spPr>
          <p:txBody>
            <a:bodyPr wrap="none" rtlCol="0">
              <a:spAutoFit/>
            </a:bodyPr>
            <a:lstStyle/>
            <a:p>
              <a:pPr algn="ctr"/>
              <a:r>
                <a:rPr lang="en-US" altLang="zh-CN" sz="4400" dirty="0" smtClean="0">
                  <a:solidFill>
                    <a:schemeClr val="bg1"/>
                  </a:solidFill>
                  <a:latin typeface="Impact" panose="020B0806030902050204" pitchFamily="34" charset="0"/>
                  <a:ea typeface="微软雅黑" panose="020B0503020204020204" pitchFamily="34" charset="-122"/>
                </a:rPr>
                <a:t>G02</a:t>
              </a:r>
              <a:endParaRPr lang="zh-CN" altLang="en-US" sz="4400" dirty="0">
                <a:solidFill>
                  <a:schemeClr val="bg1"/>
                </a:solidFill>
                <a:latin typeface="Impact" panose="020B0806030902050204" pitchFamily="34" charset="0"/>
                <a:ea typeface="微软雅黑" panose="020B0503020204020204" pitchFamily="34" charset="-122"/>
              </a:endParaRPr>
            </a:p>
          </p:txBody>
        </p:sp>
      </p:grpSp>
      <p:cxnSp>
        <p:nvCxnSpPr>
          <p:cNvPr id="8" name="直接箭头连接符 7"/>
          <p:cNvCxnSpPr/>
          <p:nvPr/>
        </p:nvCxnSpPr>
        <p:spPr>
          <a:xfrm>
            <a:off x="3296627" y="2614141"/>
            <a:ext cx="4083685" cy="0"/>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4017" fill="hold"/>
                                        <p:tgtEl>
                                          <p:spTgt spid="14"/>
                                        </p:tgtEl>
                                      </p:cBhvr>
                                    </p:cmd>
                                  </p:childTnLst>
                                </p:cTn>
                              </p:par>
                              <p:par>
                                <p:cTn id="7" presetID="2" presetClass="entr" presetSubtype="8"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 calcmode="lin" valueType="num">
                                      <p:cBhvr additive="base">
                                        <p:cTn id="9" dur="1000" fill="hold"/>
                                        <p:tgtEl>
                                          <p:spTgt spid="15"/>
                                        </p:tgtEl>
                                        <p:attrNameLst>
                                          <p:attrName>ppt_x</p:attrName>
                                        </p:attrNameLst>
                                      </p:cBhvr>
                                      <p:tavLst>
                                        <p:tav tm="0">
                                          <p:val>
                                            <p:strVal val="0-#ppt_w/2"/>
                                          </p:val>
                                        </p:tav>
                                        <p:tav tm="100000">
                                          <p:val>
                                            <p:strVal val="#ppt_x"/>
                                          </p:val>
                                        </p:tav>
                                      </p:tavLst>
                                    </p:anim>
                                    <p:anim calcmode="lin" valueType="num">
                                      <p:cBhvr additive="base">
                                        <p:cTn id="10" dur="1000" fill="hold"/>
                                        <p:tgtEl>
                                          <p:spTgt spid="15"/>
                                        </p:tgtEl>
                                        <p:attrNameLst>
                                          <p:attrName>ppt_y</p:attrName>
                                        </p:attrNameLst>
                                      </p:cBhvr>
                                      <p:tavLst>
                                        <p:tav tm="0">
                                          <p:val>
                                            <p:strVal val="#ppt_y"/>
                                          </p:val>
                                        </p:tav>
                                        <p:tav tm="100000">
                                          <p:val>
                                            <p:strVal val="#ppt_y"/>
                                          </p:val>
                                        </p:tav>
                                      </p:tavLst>
                                    </p:anim>
                                  </p:childTnLst>
                                </p:cTn>
                              </p:par>
                              <p:par>
                                <p:cTn id="11" presetID="8" presetClass="emph" presetSubtype="0" fill="hold" nodeType="withEffect">
                                  <p:stCondLst>
                                    <p:cond delay="0"/>
                                  </p:stCondLst>
                                  <p:childTnLst>
                                    <p:animRot by="21600000">
                                      <p:cBhvr>
                                        <p:cTn id="12" dur="1000" fill="hold"/>
                                        <p:tgtEl>
                                          <p:spTgt spid="15"/>
                                        </p:tgtEl>
                                        <p:attrNameLst>
                                          <p:attrName>r</p:attrName>
                                        </p:attrNameLst>
                                      </p:cBhvr>
                                    </p:animRot>
                                  </p:childTnLst>
                                </p:cTn>
                              </p:par>
                              <p:par>
                                <p:cTn id="13" presetID="22" presetClass="entr" presetSubtype="8" fill="hold" nodeType="withEffect">
                                  <p:stCondLst>
                                    <p:cond delay="100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par>
                                <p:cTn id="16" presetID="12" presetClass="entr" presetSubtype="4" fill="hold" grpId="0" nodeType="withEffect">
                                  <p:stCondLst>
                                    <p:cond delay="150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p:tgtEl>
                                          <p:spTgt spid="3"/>
                                        </p:tgtEl>
                                        <p:attrNameLst>
                                          <p:attrName>ppt_y</p:attrName>
                                        </p:attrNameLst>
                                      </p:cBhvr>
                                      <p:tavLst>
                                        <p:tav tm="0">
                                          <p:val>
                                            <p:strVal val="#ppt_y+#ppt_h*1.125000"/>
                                          </p:val>
                                        </p:tav>
                                        <p:tav tm="100000">
                                          <p:val>
                                            <p:strVal val="#ppt_y"/>
                                          </p:val>
                                        </p:tav>
                                      </p:tavLst>
                                    </p:anim>
                                    <p:animEffect transition="in" filter="wipe(up)">
                                      <p:cBhvr>
                                        <p:cTn id="19" dur="500"/>
                                        <p:tgtEl>
                                          <p:spTgt spid="3"/>
                                        </p:tgtEl>
                                      </p:cBhvr>
                                    </p:animEffect>
                                  </p:childTnLst>
                                </p:cTn>
                              </p:par>
                              <p:par>
                                <p:cTn id="20" presetID="12" presetClass="entr" presetSubtype="1" fill="hold" grpId="0" nodeType="withEffect">
                                  <p:stCondLst>
                                    <p:cond delay="150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p:tgtEl>
                                          <p:spTgt spid="7"/>
                                        </p:tgtEl>
                                        <p:attrNameLst>
                                          <p:attrName>ppt_y</p:attrName>
                                        </p:attrNameLst>
                                      </p:cBhvr>
                                      <p:tavLst>
                                        <p:tav tm="0">
                                          <p:val>
                                            <p:strVal val="#ppt_y-#ppt_h*1.125000"/>
                                          </p:val>
                                        </p:tav>
                                        <p:tav tm="100000">
                                          <p:val>
                                            <p:strVal val="#ppt_y"/>
                                          </p:val>
                                        </p:tav>
                                      </p:tavLst>
                                    </p:anim>
                                    <p:animEffect transition="in" filter="wipe(down)">
                                      <p:cBhvr>
                                        <p:cTn id="23" dur="500"/>
                                        <p:tgtEl>
                                          <p:spTgt spid="7"/>
                                        </p:tgtEl>
                                      </p:cBhvr>
                                    </p:animEffect>
                                  </p:childTnLst>
                                </p:cTn>
                              </p:par>
                            </p:childTnLst>
                          </p:cTn>
                        </p:par>
                        <p:par>
                          <p:cTn id="24" fill="hold">
                            <p:stCondLst>
                              <p:cond delay="4500"/>
                            </p:stCondLst>
                            <p:childTnLst>
                              <p:par>
                                <p:cTn id="25" presetID="12" presetClass="exit" presetSubtype="4" fill="hold" grpId="1" nodeType="afterEffect">
                                  <p:stCondLst>
                                    <p:cond delay="0"/>
                                  </p:stCondLst>
                                  <p:childTnLst>
                                    <p:anim calcmode="lin" valueType="num">
                                      <p:cBhvr additive="base">
                                        <p:cTn id="26" dur="700"/>
                                        <p:tgtEl>
                                          <p:spTgt spid="3"/>
                                        </p:tgtEl>
                                        <p:attrNameLst>
                                          <p:attrName>ppt_y</p:attrName>
                                        </p:attrNameLst>
                                      </p:cBhvr>
                                      <p:tavLst>
                                        <p:tav tm="0">
                                          <p:val>
                                            <p:strVal val="#ppt_y"/>
                                          </p:val>
                                        </p:tav>
                                        <p:tav tm="100000">
                                          <p:val>
                                            <p:strVal val="#ppt_y+#ppt_h*1.125000"/>
                                          </p:val>
                                        </p:tav>
                                      </p:tavLst>
                                    </p:anim>
                                    <p:animEffect transition="out" filter="wipe(down)">
                                      <p:cBhvr>
                                        <p:cTn id="27" dur="700"/>
                                        <p:tgtEl>
                                          <p:spTgt spid="3"/>
                                        </p:tgtEl>
                                      </p:cBhvr>
                                    </p:animEffect>
                                    <p:set>
                                      <p:cBhvr>
                                        <p:cTn id="28" dur="1" fill="hold">
                                          <p:stCondLst>
                                            <p:cond delay="699"/>
                                          </p:stCondLst>
                                        </p:cTn>
                                        <p:tgtEl>
                                          <p:spTgt spid="3"/>
                                        </p:tgtEl>
                                        <p:attrNameLst>
                                          <p:attrName>style.visibility</p:attrName>
                                        </p:attrNameLst>
                                      </p:cBhvr>
                                      <p:to>
                                        <p:strVal val="hidden"/>
                                      </p:to>
                                    </p:set>
                                  </p:childTnLst>
                                </p:cTn>
                              </p:par>
                              <p:par>
                                <p:cTn id="29" presetID="12" presetClass="exit" presetSubtype="1" fill="hold" grpId="1" nodeType="withEffect">
                                  <p:stCondLst>
                                    <p:cond delay="0"/>
                                  </p:stCondLst>
                                  <p:childTnLst>
                                    <p:anim calcmode="lin" valueType="num">
                                      <p:cBhvr additive="base">
                                        <p:cTn id="30" dur="700"/>
                                        <p:tgtEl>
                                          <p:spTgt spid="7"/>
                                        </p:tgtEl>
                                        <p:attrNameLst>
                                          <p:attrName>ppt_y</p:attrName>
                                        </p:attrNameLst>
                                      </p:cBhvr>
                                      <p:tavLst>
                                        <p:tav tm="0">
                                          <p:val>
                                            <p:strVal val="#ppt_y"/>
                                          </p:val>
                                        </p:tav>
                                        <p:tav tm="100000">
                                          <p:val>
                                            <p:strVal val="#ppt_y-#ppt_h*1.125000"/>
                                          </p:val>
                                        </p:tav>
                                      </p:tavLst>
                                    </p:anim>
                                    <p:animEffect transition="out" filter="wipe(up)">
                                      <p:cBhvr>
                                        <p:cTn id="31" dur="700"/>
                                        <p:tgtEl>
                                          <p:spTgt spid="7"/>
                                        </p:tgtEl>
                                      </p:cBhvr>
                                    </p:animEffect>
                                    <p:set>
                                      <p:cBhvr>
                                        <p:cTn id="32" dur="1" fill="hold">
                                          <p:stCondLst>
                                            <p:cond delay="699"/>
                                          </p:stCondLst>
                                        </p:cTn>
                                        <p:tgtEl>
                                          <p:spTgt spid="7"/>
                                        </p:tgtEl>
                                        <p:attrNameLst>
                                          <p:attrName>style.visibility</p:attrName>
                                        </p:attrNameLst>
                                      </p:cBhvr>
                                      <p:to>
                                        <p:strVal val="hidden"/>
                                      </p:to>
                                    </p:set>
                                  </p:childTnLst>
                                </p:cTn>
                              </p:par>
                              <p:par>
                                <p:cTn id="33" presetID="22" presetClass="exit" presetSubtype="8" fill="hold" nodeType="withEffect">
                                  <p:stCondLst>
                                    <p:cond delay="0"/>
                                  </p:stCondLst>
                                  <p:childTnLst>
                                    <p:animEffect transition="out" filter="wipe(left)">
                                      <p:cBhvr>
                                        <p:cTn id="34" dur="700"/>
                                        <p:tgtEl>
                                          <p:spTgt spid="8"/>
                                        </p:tgtEl>
                                      </p:cBhvr>
                                    </p:animEffect>
                                    <p:set>
                                      <p:cBhvr>
                                        <p:cTn id="35" dur="1" fill="hold">
                                          <p:stCondLst>
                                            <p:cond delay="699"/>
                                          </p:stCondLst>
                                        </p:cTn>
                                        <p:tgtEl>
                                          <p:spTgt spid="8"/>
                                        </p:tgtEl>
                                        <p:attrNameLst>
                                          <p:attrName>style.visibility</p:attrName>
                                        </p:attrNameLst>
                                      </p:cBhvr>
                                      <p:to>
                                        <p:strVal val="hidden"/>
                                      </p:to>
                                    </p:set>
                                  </p:childTnLst>
                                </p:cTn>
                              </p:par>
                              <p:par>
                                <p:cTn id="36" presetID="42" presetClass="path" presetSubtype="0" accel="50000" decel="50000" fill="hold" nodeType="withEffect">
                                  <p:stCondLst>
                                    <p:cond delay="0"/>
                                  </p:stCondLst>
                                  <p:childTnLst>
                                    <p:animMotion origin="layout" path="M 3.61111E-6 0 L 0.27517 0 " pathEditMode="relative" rAng="0" ptsTypes="AA">
                                      <p:cBhvr>
                                        <p:cTn id="37" dur="1500" fill="hold"/>
                                        <p:tgtEl>
                                          <p:spTgt spid="15"/>
                                        </p:tgtEl>
                                        <p:attrNameLst>
                                          <p:attrName>ppt_x</p:attrName>
                                          <p:attrName>ppt_y</p:attrName>
                                        </p:attrNameLst>
                                      </p:cBhvr>
                                      <p:rCtr x="13750" y="0"/>
                                    </p:animMotion>
                                  </p:childTnLst>
                                </p:cTn>
                              </p:par>
                            </p:childTnLst>
                          </p:cTn>
                        </p:par>
                        <p:par>
                          <p:cTn id="38" fill="hold">
                            <p:stCondLst>
                              <p:cond delay="5500"/>
                            </p:stCondLst>
                            <p:childTnLst>
                              <p:par>
                                <p:cTn id="39" presetID="2" presetClass="exit" presetSubtype="2" fill="hold" nodeType="afterEffect">
                                  <p:stCondLst>
                                    <p:cond delay="0"/>
                                  </p:stCondLst>
                                  <p:childTnLst>
                                    <p:anim calcmode="lin" valueType="num">
                                      <p:cBhvr additive="base">
                                        <p:cTn id="40" dur="700"/>
                                        <p:tgtEl>
                                          <p:spTgt spid="15"/>
                                        </p:tgtEl>
                                        <p:attrNameLst>
                                          <p:attrName>ppt_x</p:attrName>
                                        </p:attrNameLst>
                                      </p:cBhvr>
                                      <p:tavLst>
                                        <p:tav tm="0">
                                          <p:val>
                                            <p:strVal val="ppt_x"/>
                                          </p:val>
                                        </p:tav>
                                        <p:tav tm="100000">
                                          <p:val>
                                            <p:strVal val="1+ppt_w/2"/>
                                          </p:val>
                                        </p:tav>
                                      </p:tavLst>
                                    </p:anim>
                                    <p:anim calcmode="lin" valueType="num">
                                      <p:cBhvr additive="base">
                                        <p:cTn id="41" dur="700"/>
                                        <p:tgtEl>
                                          <p:spTgt spid="15"/>
                                        </p:tgtEl>
                                        <p:attrNameLst>
                                          <p:attrName>ppt_y</p:attrName>
                                        </p:attrNameLst>
                                      </p:cBhvr>
                                      <p:tavLst>
                                        <p:tav tm="0">
                                          <p:val>
                                            <p:strVal val="ppt_y"/>
                                          </p:val>
                                        </p:tav>
                                        <p:tav tm="100000">
                                          <p:val>
                                            <p:strVal val="ppt_y"/>
                                          </p:val>
                                        </p:tav>
                                      </p:tavLst>
                                    </p:anim>
                                    <p:set>
                                      <p:cBhvr>
                                        <p:cTn id="42" dur="1" fill="hold">
                                          <p:stCondLst>
                                            <p:cond delay="699"/>
                                          </p:stCondLst>
                                        </p:cTn>
                                        <p:tgtEl>
                                          <p:spTgt spid="15"/>
                                        </p:tgtEl>
                                        <p:attrNameLst>
                                          <p:attrName>style.visibility</p:attrName>
                                        </p:attrNameLst>
                                      </p:cBhvr>
                                      <p:to>
                                        <p:strVal val="hidden"/>
                                      </p:to>
                                    </p:set>
                                  </p:childTnLst>
                                </p:cTn>
                              </p:par>
                              <p:par>
                                <p:cTn id="43" presetID="8" presetClass="emph" presetSubtype="0" fill="hold" nodeType="withEffect">
                                  <p:stCondLst>
                                    <p:cond delay="0"/>
                                  </p:stCondLst>
                                  <p:childTnLst>
                                    <p:animRot by="21600000">
                                      <p:cBhvr>
                                        <p:cTn id="44" dur="700" fill="hold"/>
                                        <p:tgtEl>
                                          <p:spTgt spid="15"/>
                                        </p:tgtEl>
                                        <p:attrNameLst>
                                          <p:attrName>r</p:attrName>
                                        </p:attrNameLst>
                                      </p:cBhvr>
                                    </p:animRot>
                                  </p:childTnLst>
                                </p:cTn>
                              </p:par>
                              <p:par>
                                <p:cTn id="45" presetID="6" presetClass="emph" presetSubtype="0" fill="hold" nodeType="withEffect">
                                  <p:stCondLst>
                                    <p:cond delay="0"/>
                                  </p:stCondLst>
                                  <p:childTnLst>
                                    <p:animScale>
                                      <p:cBhvr>
                                        <p:cTn id="46" dur="700" fill="hold"/>
                                        <p:tgtEl>
                                          <p:spTgt spid="15"/>
                                        </p:tgtEl>
                                      </p:cBhvr>
                                      <p:by x="25000" y="2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14"/>
                </p:tgtEl>
              </p:cMediaNode>
            </p:audio>
          </p:childTnLst>
        </p:cTn>
      </p:par>
    </p:tnLst>
    <p:bldLst>
      <p:bldP spid="3" grpId="0"/>
      <p:bldP spid="3" grpId="1"/>
      <p:bldP spid="7" grpId="0"/>
      <p:bldP spid="7"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1027" name="Picture 3" descr="F:\1-原创素材\4_ks02\PPT\PPT-0_小图标\119.png"/>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4292196" y="1761926"/>
            <a:ext cx="542840" cy="69681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132475" y="3435846"/>
            <a:ext cx="2875980" cy="707886"/>
          </a:xfrm>
          <a:prstGeom prst="rect">
            <a:avLst/>
          </a:prstGeom>
          <a:noFill/>
        </p:spPr>
        <p:txBody>
          <a:bodyPr wrap="none" rtlCol="0">
            <a:spAutoFit/>
          </a:bodyPr>
          <a:lstStyle/>
          <a:p>
            <a:pPr algn="ctr"/>
            <a:r>
              <a:rPr lang="en-US" altLang="zh-CN" sz="4000" b="1" dirty="0" smtClean="0">
                <a:solidFill>
                  <a:schemeClr val="bg1"/>
                </a:solidFill>
                <a:latin typeface="微软雅黑" panose="020B0503020204020204" pitchFamily="34" charset="-122"/>
                <a:ea typeface="微软雅黑" panose="020B0503020204020204" pitchFamily="34" charset="-122"/>
              </a:rPr>
              <a:t>Thank You</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3913874" y="4013071"/>
            <a:ext cx="1313180" cy="430887"/>
          </a:xfrm>
          <a:prstGeom prst="rect">
            <a:avLst/>
          </a:prstGeom>
          <a:noFill/>
        </p:spPr>
        <p:txBody>
          <a:bodyPr wrap="none" rtlCol="0">
            <a:spAutoFit/>
          </a:bodyPr>
          <a:lstStyle/>
          <a:p>
            <a:pPr algn="ctr"/>
            <a:r>
              <a:rPr lang="zh-CN" altLang="en-US" sz="2200" dirty="0" smtClean="0">
                <a:solidFill>
                  <a:schemeClr val="bg1"/>
                </a:solidFill>
                <a:latin typeface="微软雅黑" panose="020B0503020204020204" pitchFamily="34" charset="-122"/>
                <a:ea typeface="微软雅黑" panose="020B0503020204020204" pitchFamily="34" charset="-122"/>
              </a:rPr>
              <a:t>谢谢观看</a:t>
            </a:r>
            <a:endParaRPr lang="zh-CN" altLang="en-US" sz="2200" dirty="0">
              <a:solidFill>
                <a:schemeClr val="bg1"/>
              </a:solidFill>
              <a:latin typeface="微软雅黑" panose="020B0503020204020204" pitchFamily="34" charset="-122"/>
              <a:ea typeface="微软雅黑" panose="020B0503020204020204" pitchFamily="34" charset="-122"/>
            </a:endParaRPr>
          </a:p>
        </p:txBody>
      </p:sp>
      <p:sp>
        <p:nvSpPr>
          <p:cNvPr id="5" name="椭圆 4"/>
          <p:cNvSpPr/>
          <p:nvPr/>
        </p:nvSpPr>
        <p:spPr>
          <a:xfrm>
            <a:off x="4491608" y="913820"/>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4491608" y="3146068"/>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rot="5400000">
            <a:off x="5616116" y="2038328"/>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rot="5400000">
            <a:off x="3383868" y="2038328"/>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rot="2700000">
            <a:off x="5283283" y="1242313"/>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rot="2700000">
            <a:off x="3704845" y="2820751"/>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rot="8100000">
            <a:off x="5283283" y="2832607"/>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rot="8100000">
            <a:off x="3704845" y="1254169"/>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1320000">
            <a:off x="4911733" y="992225"/>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1320000">
            <a:off x="4075519" y="3061929"/>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6720000">
            <a:off x="5533111" y="2456099"/>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6720000">
            <a:off x="3463407" y="1619885"/>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4020000">
            <a:off x="5522706" y="1593364"/>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4020000">
            <a:off x="3467910" y="2465572"/>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rot="9420000">
            <a:off x="4926970" y="3067860"/>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rot="9420000">
            <a:off x="4054762" y="1013064"/>
            <a:ext cx="144016" cy="1440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fade">
                                      <p:cBhvr>
                                        <p:cTn id="7" dur="1000"/>
                                        <p:tgtEl>
                                          <p:spTgt spid="1027"/>
                                        </p:tgtEl>
                                      </p:cBhvr>
                                    </p:animEffect>
                                  </p:childTnLst>
                                </p:cTn>
                              </p:par>
                              <p:par>
                                <p:cTn id="8" presetID="8" presetClass="emph" presetSubtype="0" fill="hold" nodeType="withEffect">
                                  <p:stCondLst>
                                    <p:cond delay="0"/>
                                  </p:stCondLst>
                                  <p:childTnLst>
                                    <p:animRot by="21600000">
                                      <p:cBhvr>
                                        <p:cTn id="9" dur="2000" fill="hold"/>
                                        <p:tgtEl>
                                          <p:spTgt spid="1027"/>
                                        </p:tgtEl>
                                        <p:attrNameLst>
                                          <p:attrName>r</p:attrName>
                                        </p:attrNameLst>
                                      </p:cBhvr>
                                    </p:animRot>
                                  </p:childTnLst>
                                </p:cTn>
                              </p:par>
                              <p:par>
                                <p:cTn id="10" presetID="10"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100"/>
                                  </p:stCondLst>
                                  <p:childTnLst>
                                    <p:set>
                                      <p:cBhvr>
                                        <p:cTn id="14" dur="1" fill="hold">
                                          <p:stCondLst>
                                            <p:cond delay="0"/>
                                          </p:stCondLst>
                                        </p:cTn>
                                        <p:tgtEl>
                                          <p:spTgt spid="51"/>
                                        </p:tgtEl>
                                        <p:attrNameLst>
                                          <p:attrName>style.visibility</p:attrName>
                                        </p:attrNameLst>
                                      </p:cBhvr>
                                      <p:to>
                                        <p:strVal val="visible"/>
                                      </p:to>
                                    </p:set>
                                    <p:animEffect transition="in" filter="fade">
                                      <p:cBhvr>
                                        <p:cTn id="15" dur="500"/>
                                        <p:tgtEl>
                                          <p:spTgt spid="51"/>
                                        </p:tgtEl>
                                      </p:cBhvr>
                                    </p:animEffect>
                                  </p:childTnLst>
                                </p:cTn>
                              </p:par>
                              <p:par>
                                <p:cTn id="16" presetID="10" presetClass="entr" presetSubtype="0" fill="hold" grpId="0" nodeType="withEffect">
                                  <p:stCondLst>
                                    <p:cond delay="20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500"/>
                                        <p:tgtEl>
                                          <p:spTgt spid="45"/>
                                        </p:tgtEl>
                                      </p:cBhvr>
                                    </p:animEffect>
                                  </p:childTnLst>
                                </p:cTn>
                              </p:par>
                              <p:par>
                                <p:cTn id="22" presetID="10" presetClass="entr" presetSubtype="0" fill="hold" grpId="0" nodeType="withEffect">
                                  <p:stCondLst>
                                    <p:cond delay="40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49"/>
                                        </p:tgtEl>
                                        <p:attrNameLst>
                                          <p:attrName>style.visibility</p:attrName>
                                        </p:attrNameLst>
                                      </p:cBhvr>
                                      <p:to>
                                        <p:strVal val="visible"/>
                                      </p:to>
                                    </p:set>
                                    <p:animEffect transition="in" filter="fade">
                                      <p:cBhvr>
                                        <p:cTn id="27" dur="500"/>
                                        <p:tgtEl>
                                          <p:spTgt spid="49"/>
                                        </p:tgtEl>
                                      </p:cBhvr>
                                    </p:animEffect>
                                  </p:childTnLst>
                                </p:cTn>
                              </p:par>
                              <p:par>
                                <p:cTn id="28" presetID="10" presetClass="entr" presetSubtype="0" fill="hold" grpId="0" nodeType="withEffect">
                                  <p:stCondLst>
                                    <p:cond delay="60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70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52"/>
                                        </p:tgtEl>
                                        <p:attrNameLst>
                                          <p:attrName>style.visibility</p:attrName>
                                        </p:attrNameLst>
                                      </p:cBhvr>
                                      <p:to>
                                        <p:strVal val="visible"/>
                                      </p:to>
                                    </p:set>
                                    <p:animEffect transition="in" filter="fade">
                                      <p:cBhvr>
                                        <p:cTn id="39" dur="500"/>
                                        <p:tgtEl>
                                          <p:spTgt spid="52"/>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par>
                                <p:cTn id="43" presetID="10" presetClass="entr" presetSubtype="0" fill="hold" grpId="0" nodeType="withEffect">
                                  <p:stCondLst>
                                    <p:cond delay="110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par>
                                <p:cTn id="49" presetID="10" presetClass="entr" presetSubtype="0" fill="hold" grpId="0" nodeType="withEffect">
                                  <p:stCondLst>
                                    <p:cond delay="1300"/>
                                  </p:stCondLst>
                                  <p:childTnLst>
                                    <p:set>
                                      <p:cBhvr>
                                        <p:cTn id="50" dur="1" fill="hold">
                                          <p:stCondLst>
                                            <p:cond delay="0"/>
                                          </p:stCondLst>
                                        </p:cTn>
                                        <p:tgtEl>
                                          <p:spTgt spid="50"/>
                                        </p:tgtEl>
                                        <p:attrNameLst>
                                          <p:attrName>style.visibility</p:attrName>
                                        </p:attrNameLst>
                                      </p:cBhvr>
                                      <p:to>
                                        <p:strVal val="visible"/>
                                      </p:to>
                                    </p:set>
                                    <p:animEffect transition="in" filter="fade">
                                      <p:cBhvr>
                                        <p:cTn id="51" dur="500"/>
                                        <p:tgtEl>
                                          <p:spTgt spid="50"/>
                                        </p:tgtEl>
                                      </p:cBhvr>
                                    </p:animEffect>
                                  </p:childTnLst>
                                </p:cTn>
                              </p:par>
                              <p:par>
                                <p:cTn id="52" presetID="10" presetClass="entr" presetSubtype="0" fill="hold" grpId="0" nodeType="withEffect">
                                  <p:stCondLst>
                                    <p:cond delay="140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par>
                                <p:cTn id="55" presetID="10" presetClass="entr" presetSubtype="0" fill="hold" grpId="0" nodeType="withEffect">
                                  <p:stCondLst>
                                    <p:cond delay="1500"/>
                                  </p:stCondLst>
                                  <p:childTnLst>
                                    <p:set>
                                      <p:cBhvr>
                                        <p:cTn id="56" dur="1" fill="hold">
                                          <p:stCondLst>
                                            <p:cond delay="0"/>
                                          </p:stCondLst>
                                        </p:cTn>
                                        <p:tgtEl>
                                          <p:spTgt spid="44"/>
                                        </p:tgtEl>
                                        <p:attrNameLst>
                                          <p:attrName>style.visibility</p:attrName>
                                        </p:attrNameLst>
                                      </p:cBhvr>
                                      <p:to>
                                        <p:strVal val="visible"/>
                                      </p:to>
                                    </p:set>
                                    <p:animEffect transition="in" filter="fade">
                                      <p:cBhvr>
                                        <p:cTn id="57" dur="500"/>
                                        <p:tgtEl>
                                          <p:spTgt spid="44"/>
                                        </p:tgtEl>
                                      </p:cBhvr>
                                    </p:animEffect>
                                  </p:childTnLst>
                                </p:cTn>
                              </p:par>
                              <p:par>
                                <p:cTn id="58" presetID="8" presetClass="emph" presetSubtype="0" fill="hold" nodeType="withEffect">
                                  <p:stCondLst>
                                    <p:cond delay="2500"/>
                                  </p:stCondLst>
                                  <p:childTnLst>
                                    <p:animRot by="21600000">
                                      <p:cBhvr>
                                        <p:cTn id="59" dur="2000" fill="hold"/>
                                        <p:tgtEl>
                                          <p:spTgt spid="1027"/>
                                        </p:tgtEl>
                                        <p:attrNameLst>
                                          <p:attrName>r</p:attrName>
                                        </p:attrNameLst>
                                      </p:cBhvr>
                                    </p:animRot>
                                  </p:childTnLst>
                                </p:cTn>
                              </p:par>
                              <p:par>
                                <p:cTn id="60" presetID="16" presetClass="entr" presetSubtype="37" fill="hold" grpId="0" nodeType="withEffect">
                                  <p:stCondLst>
                                    <p:cond delay="2500"/>
                                  </p:stCondLst>
                                  <p:childTnLst>
                                    <p:set>
                                      <p:cBhvr>
                                        <p:cTn id="61" dur="1" fill="hold">
                                          <p:stCondLst>
                                            <p:cond delay="0"/>
                                          </p:stCondLst>
                                        </p:cTn>
                                        <p:tgtEl>
                                          <p:spTgt spid="3"/>
                                        </p:tgtEl>
                                        <p:attrNameLst>
                                          <p:attrName>style.visibility</p:attrName>
                                        </p:attrNameLst>
                                      </p:cBhvr>
                                      <p:to>
                                        <p:strVal val="visible"/>
                                      </p:to>
                                    </p:set>
                                    <p:animEffect transition="in" filter="barn(outVertical)">
                                      <p:cBhvr>
                                        <p:cTn id="62" dur="500"/>
                                        <p:tgtEl>
                                          <p:spTgt spid="3"/>
                                        </p:tgtEl>
                                      </p:cBhvr>
                                    </p:animEffect>
                                  </p:childTnLst>
                                </p:cTn>
                              </p:par>
                              <p:par>
                                <p:cTn id="63" presetID="16" presetClass="entr" presetSubtype="37" fill="hold" grpId="0" nodeType="withEffect">
                                  <p:stCondLst>
                                    <p:cond delay="3000"/>
                                  </p:stCondLst>
                                  <p:childTnLst>
                                    <p:set>
                                      <p:cBhvr>
                                        <p:cTn id="64" dur="1" fill="hold">
                                          <p:stCondLst>
                                            <p:cond delay="0"/>
                                          </p:stCondLst>
                                        </p:cTn>
                                        <p:tgtEl>
                                          <p:spTgt spid="7"/>
                                        </p:tgtEl>
                                        <p:attrNameLst>
                                          <p:attrName>style.visibility</p:attrName>
                                        </p:attrNameLst>
                                      </p:cBhvr>
                                      <p:to>
                                        <p:strVal val="visible"/>
                                      </p:to>
                                    </p:set>
                                    <p:animEffect transition="in" filter="barn(outVertical)">
                                      <p:cBhvr>
                                        <p:cTn id="6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5" grpId="0" animBg="1"/>
      <p:bldP spid="9" grpId="0" animBg="1"/>
      <p:bldP spid="12" grpId="0" animBg="1"/>
      <p:bldP spid="13" grpId="0" animBg="1"/>
      <p:bldP spid="20" grpId="0" animBg="1"/>
      <p:bldP spid="21" grpId="0" animBg="1"/>
      <p:bldP spid="18" grpId="0" animBg="1"/>
      <p:bldP spid="19" grpId="0" animBg="1"/>
      <p:bldP spid="51" grpId="0" animBg="1"/>
      <p:bldP spid="52" grpId="0" animBg="1"/>
      <p:bldP spid="49" grpId="0" animBg="1"/>
      <p:bldP spid="50" grpId="0" animBg="1"/>
      <p:bldP spid="45" grpId="0" animBg="1"/>
      <p:bldP spid="46" grpId="0" animBg="1"/>
      <p:bldP spid="43" grpId="0" animBg="1"/>
      <p:bldP spid="4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p:cNvSpPr txBox="1"/>
          <p:nvPr/>
        </p:nvSpPr>
        <p:spPr>
          <a:xfrm>
            <a:off x="2905966" y="627534"/>
            <a:ext cx="3188052" cy="553998"/>
          </a:xfrm>
          <a:prstGeom prst="rect">
            <a:avLst/>
          </a:prstGeom>
          <a:noFill/>
        </p:spPr>
        <p:txBody>
          <a:bodyPr wrap="none" rtlCol="0">
            <a:spAutoFit/>
          </a:bodyPr>
          <a:lstStyle/>
          <a:p>
            <a:r>
              <a:rPr lang="zh-CN" altLang="en-US" sz="3000" dirty="0" smtClean="0">
                <a:solidFill>
                  <a:schemeClr val="accent2"/>
                </a:solidFill>
                <a:latin typeface="微软雅黑" panose="020B0503020204020204" pitchFamily="34" charset="-122"/>
                <a:ea typeface="微软雅黑" panose="020B0503020204020204" pitchFamily="34" charset="-122"/>
              </a:rPr>
              <a:t>目录</a:t>
            </a:r>
            <a:r>
              <a:rPr lang="en-US" altLang="zh-CN" sz="3000" dirty="0" smtClean="0">
                <a:solidFill>
                  <a:schemeClr val="accent2"/>
                </a:solidFill>
                <a:latin typeface="微软雅黑" panose="020B0503020204020204" pitchFamily="34" charset="-122"/>
                <a:ea typeface="微软雅黑" panose="020B0503020204020204" pitchFamily="34" charset="-122"/>
              </a:rPr>
              <a:t>/CONTENTS</a:t>
            </a:r>
            <a:endParaRPr lang="zh-CN" altLang="en-US" sz="3000" dirty="0">
              <a:solidFill>
                <a:schemeClr val="accent2"/>
              </a:solidFill>
              <a:latin typeface="微软雅黑" panose="020B0503020204020204" pitchFamily="34" charset="-122"/>
              <a:ea typeface="微软雅黑" panose="020B0503020204020204" pitchFamily="34" charset="-122"/>
            </a:endParaRPr>
          </a:p>
        </p:txBody>
      </p:sp>
      <p:sp>
        <p:nvSpPr>
          <p:cNvPr id="17" name="圆角矩形 16"/>
          <p:cNvSpPr/>
          <p:nvPr/>
        </p:nvSpPr>
        <p:spPr>
          <a:xfrm>
            <a:off x="1827072" y="2535926"/>
            <a:ext cx="5616624" cy="46805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solidFill>
                <a:srgbClr val="098F66"/>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2195736" y="2600675"/>
            <a:ext cx="3240360" cy="338554"/>
          </a:xfrm>
          <a:prstGeom prst="rect">
            <a:avLst/>
          </a:prstGeom>
          <a:noFill/>
        </p:spPr>
        <p:txBody>
          <a:bodyPr wrap="square" rtlCol="0">
            <a:spAutoFit/>
          </a:bodyPr>
          <a:lstStyle/>
          <a:p>
            <a:r>
              <a:rPr lang="zh-CN" altLang="en-US" sz="1600" dirty="0">
                <a:solidFill>
                  <a:schemeClr val="bg1"/>
                </a:solidFill>
                <a:latin typeface="微软雅黑" panose="020B0503020204020204" pitchFamily="34" charset="-122"/>
                <a:ea typeface="微软雅黑" panose="020B0503020204020204" pitchFamily="34" charset="-122"/>
              </a:rPr>
              <a:t>读书摘要</a:t>
            </a:r>
            <a:endParaRPr lang="zh-CN" altLang="en-US" sz="1600" dirty="0">
              <a:solidFill>
                <a:schemeClr val="bg1"/>
              </a:solidFill>
              <a:latin typeface="微软雅黑" panose="020B0503020204020204" pitchFamily="34" charset="-122"/>
              <a:ea typeface="微软雅黑" panose="020B0503020204020204" pitchFamily="34" charset="-122"/>
            </a:endParaRPr>
          </a:p>
        </p:txBody>
      </p:sp>
      <p:pic>
        <p:nvPicPr>
          <p:cNvPr id="33" name="背景音乐11_小清新《美好未来》.wav">
            <a:hlinkClick r:id="" action="ppaction://media"/>
          </p:cNvPr>
          <p:cNvPicPr>
            <a:picLocks noChangeAspect="1"/>
          </p:cNvPicPr>
          <p:nvPr>
            <a:audioFile r:link="rId1"/>
            <p:extLst>
              <p:ext uri="{DAA4B4D4-6D71-4841-9C94-3DE7FCFB9230}">
                <p14:media xmlns:p14="http://schemas.microsoft.com/office/powerpoint/2010/main" r:embed="rId2">
                  <p14:trim end="4931.380859"/>
                </p14:media>
              </p:ext>
            </p:extLst>
          </p:nvPr>
        </p:nvPicPr>
        <p:blipFill>
          <a:blip r:embed="rId6" cstate="print"/>
          <a:stretch>
            <a:fillRect/>
          </a:stretch>
        </p:blipFill>
        <p:spPr>
          <a:xfrm>
            <a:off x="9773344" y="-921221"/>
            <a:ext cx="609600" cy="609600"/>
          </a:xfrm>
          <a:prstGeom prst="rect">
            <a:avLst/>
          </a:prstGeom>
        </p:spPr>
      </p:pic>
      <p:sp>
        <p:nvSpPr>
          <p:cNvPr id="20" name="圆角矩形 19"/>
          <p:cNvSpPr/>
          <p:nvPr/>
        </p:nvSpPr>
        <p:spPr>
          <a:xfrm>
            <a:off x="1852851" y="1419622"/>
            <a:ext cx="5616624" cy="46805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solidFill>
                <a:srgbClr val="098F66"/>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2123728" y="1441108"/>
            <a:ext cx="2502608" cy="338554"/>
          </a:xfrm>
          <a:prstGeom prst="rect">
            <a:avLst/>
          </a:prstGeom>
          <a:noFill/>
        </p:spPr>
        <p:txBody>
          <a:bodyPr wrap="non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简介：作者简介 内容简介</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3"/>
                                        </p:tgtEl>
                                      </p:cBhvr>
                                    </p:cmd>
                                  </p:childTnLst>
                                </p:cTn>
                              </p:par>
                              <p:par>
                                <p:cTn id="7" presetID="47"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fade">
                                      <p:cBhvr>
                                        <p:cTn id="9" dur="1000"/>
                                        <p:tgtEl>
                                          <p:spTgt spid="3"/>
                                        </p:tgtEl>
                                      </p:cBhvr>
                                    </p:animEffect>
                                    <p:anim calcmode="lin" valueType="num">
                                      <p:cBhvr>
                                        <p:cTn id="10" dur="1000" fill="hold"/>
                                        <p:tgtEl>
                                          <p:spTgt spid="3"/>
                                        </p:tgtEl>
                                        <p:attrNameLst>
                                          <p:attrName>ppt_x</p:attrName>
                                        </p:attrNameLst>
                                      </p:cBhvr>
                                      <p:tavLst>
                                        <p:tav tm="0">
                                          <p:val>
                                            <p:strVal val="#ppt_x"/>
                                          </p:val>
                                        </p:tav>
                                        <p:tav tm="100000">
                                          <p:val>
                                            <p:strVal val="#ppt_x"/>
                                          </p:val>
                                        </p:tav>
                                      </p:tavLst>
                                    </p:anim>
                                    <p:anim calcmode="lin" valueType="num">
                                      <p:cBhvr>
                                        <p:cTn id="11" dur="1000" fill="hold"/>
                                        <p:tgtEl>
                                          <p:spTgt spid="3"/>
                                        </p:tgtEl>
                                        <p:attrNameLst>
                                          <p:attrName>ppt_y</p:attrName>
                                        </p:attrNameLst>
                                      </p:cBhvr>
                                      <p:tavLst>
                                        <p:tav tm="0">
                                          <p:val>
                                            <p:strVal val="#ppt_y-.1"/>
                                          </p:val>
                                        </p:tav>
                                        <p:tav tm="100000">
                                          <p:val>
                                            <p:strVal val="#ppt_y"/>
                                          </p:val>
                                        </p:tav>
                                      </p:tavLst>
                                    </p:anim>
                                  </p:childTnLst>
                                  <p:subTnLst>
                                    <p:audio>
                                      <p:cMediaNode>
                                        <p:cTn display="0" masterRel="sameClick">
                                          <p:stCondLst>
                                            <p:cond evt="begin" delay="0">
                                              <p:tn val="7"/>
                                            </p:cond>
                                          </p:stCondLst>
                                          <p:endCondLst>
                                            <p:cond evt="onStopAudio" delay="0">
                                              <p:tgtEl>
                                                <p:sldTgt/>
                                              </p:tgtEl>
                                            </p:cond>
                                          </p:endCondLst>
                                        </p:cTn>
                                        <p:tgtEl>
                                          <p:sndTgt r:embed="rId5" name="dou.wav"/>
                                        </p:tgtEl>
                                      </p:cMediaNode>
                                    </p:audio>
                                  </p:subTnLst>
                                </p:cTn>
                              </p:par>
                              <p:par>
                                <p:cTn id="12" presetID="16" presetClass="entr" presetSubtype="37" fill="hold" grpId="0" nodeType="withEffect">
                                  <p:stCondLst>
                                    <p:cond delay="2500"/>
                                  </p:stCondLst>
                                  <p:childTnLst>
                                    <p:set>
                                      <p:cBhvr>
                                        <p:cTn id="13" dur="1" fill="hold">
                                          <p:stCondLst>
                                            <p:cond delay="0"/>
                                          </p:stCondLst>
                                        </p:cTn>
                                        <p:tgtEl>
                                          <p:spTgt spid="17"/>
                                        </p:tgtEl>
                                        <p:attrNameLst>
                                          <p:attrName>style.visibility</p:attrName>
                                        </p:attrNameLst>
                                      </p:cBhvr>
                                      <p:to>
                                        <p:strVal val="visible"/>
                                      </p:to>
                                    </p:set>
                                    <p:animEffect transition="in" filter="barn(outVertical)">
                                      <p:cBhvr>
                                        <p:cTn id="14" dur="500"/>
                                        <p:tgtEl>
                                          <p:spTgt spid="17"/>
                                        </p:tgtEl>
                                      </p:cBhvr>
                                    </p:animEffect>
                                  </p:childTnLst>
                                </p:cTn>
                              </p:par>
                              <p:par>
                                <p:cTn id="15" presetID="22" presetClass="entr" presetSubtype="8" fill="hold" grpId="0" nodeType="withEffect">
                                  <p:stCondLst>
                                    <p:cond delay="3000"/>
                                  </p:stCondLst>
                                  <p:childTnLst>
                                    <p:set>
                                      <p:cBhvr>
                                        <p:cTn id="16" dur="1" fill="hold">
                                          <p:stCondLst>
                                            <p:cond delay="0"/>
                                          </p:stCondLst>
                                        </p:cTn>
                                        <p:tgtEl>
                                          <p:spTgt spid="18"/>
                                        </p:tgtEl>
                                        <p:attrNameLst>
                                          <p:attrName>style.visibility</p:attrName>
                                        </p:attrNameLst>
                                      </p:cBhvr>
                                      <p:to>
                                        <p:strVal val="visible"/>
                                      </p:to>
                                    </p:set>
                                    <p:animEffect transition="in" filter="wipe(left)">
                                      <p:cBhvr>
                                        <p:cTn id="17" dur="500"/>
                                        <p:tgtEl>
                                          <p:spTgt spid="18"/>
                                        </p:tgtEl>
                                      </p:cBhvr>
                                    </p:animEffect>
                                  </p:childTnLst>
                                </p:cTn>
                              </p:par>
                              <p:par>
                                <p:cTn id="18" presetID="26" presetClass="emph" presetSubtype="0" fill="hold" grpId="1" nodeType="withEffect">
                                  <p:stCondLst>
                                    <p:cond delay="5500"/>
                                  </p:stCondLst>
                                  <p:childTnLst>
                                    <p:animEffect transition="out" filter="fade">
                                      <p:cBhvr>
                                        <p:cTn id="19" dur="500" tmFilter="0, 0; .2, .5; .8, .5; 1, 0"/>
                                        <p:tgtEl>
                                          <p:spTgt spid="17"/>
                                        </p:tgtEl>
                                      </p:cBhvr>
                                    </p:animEffect>
                                    <p:animScale>
                                      <p:cBhvr>
                                        <p:cTn id="20" dur="250" autoRev="1" fill="hold"/>
                                        <p:tgtEl>
                                          <p:spTgt spid="17"/>
                                        </p:tgtEl>
                                      </p:cBhvr>
                                      <p:by x="105000" y="105000"/>
                                    </p:animScale>
                                  </p:childTnLst>
                                </p:cTn>
                              </p:par>
                              <p:par>
                                <p:cTn id="21" presetID="16" presetClass="entr" presetSubtype="37" fill="hold" grpId="0" nodeType="withEffect">
                                  <p:stCondLst>
                                    <p:cond delay="1750"/>
                                  </p:stCondLst>
                                  <p:childTnLst>
                                    <p:set>
                                      <p:cBhvr>
                                        <p:cTn id="22" dur="1" fill="hold">
                                          <p:stCondLst>
                                            <p:cond delay="0"/>
                                          </p:stCondLst>
                                        </p:cTn>
                                        <p:tgtEl>
                                          <p:spTgt spid="20"/>
                                        </p:tgtEl>
                                        <p:attrNameLst>
                                          <p:attrName>style.visibility</p:attrName>
                                        </p:attrNameLst>
                                      </p:cBhvr>
                                      <p:to>
                                        <p:strVal val="visible"/>
                                      </p:to>
                                    </p:set>
                                    <p:animEffect transition="in" filter="barn(outVertical)">
                                      <p:cBhvr>
                                        <p:cTn id="23" dur="500"/>
                                        <p:tgtEl>
                                          <p:spTgt spid="20"/>
                                        </p:tgtEl>
                                      </p:cBhvr>
                                    </p:animEffect>
                                  </p:childTnLst>
                                </p:cTn>
                              </p:par>
                              <p:par>
                                <p:cTn id="24" presetID="26" presetClass="emph" presetSubtype="0" fill="hold" grpId="1" nodeType="withEffect">
                                  <p:stCondLst>
                                    <p:cond delay="5000"/>
                                  </p:stCondLst>
                                  <p:childTnLst>
                                    <p:animEffect transition="out" filter="fade">
                                      <p:cBhvr>
                                        <p:cTn id="25" dur="500" tmFilter="0, 0; .2, .5; .8, .5; 1, 0"/>
                                        <p:tgtEl>
                                          <p:spTgt spid="20"/>
                                        </p:tgtEl>
                                      </p:cBhvr>
                                    </p:animEffect>
                                    <p:animScale>
                                      <p:cBhvr>
                                        <p:cTn id="26" dur="250" autoRev="1" fill="hold"/>
                                        <p:tgtEl>
                                          <p:spTgt spid="20"/>
                                        </p:tgtEl>
                                      </p:cBhvr>
                                      <p:by x="105000" y="105000"/>
                                    </p:animScale>
                                  </p:childTnLst>
                                </p:cTn>
                              </p:par>
                              <p:par>
                                <p:cTn id="27" presetID="22" presetClass="entr" presetSubtype="8" fill="hold" grpId="0" nodeType="withEffect">
                                  <p:stCondLst>
                                    <p:cond delay="2250"/>
                                  </p:stCondLst>
                                  <p:childTnLst>
                                    <p:set>
                                      <p:cBhvr>
                                        <p:cTn id="28" dur="1" fill="hold">
                                          <p:stCondLst>
                                            <p:cond delay="0"/>
                                          </p:stCondLst>
                                        </p:cTn>
                                        <p:tgtEl>
                                          <p:spTgt spid="21"/>
                                        </p:tgtEl>
                                        <p:attrNameLst>
                                          <p:attrName>style.visibility</p:attrName>
                                        </p:attrNameLst>
                                      </p:cBhvr>
                                      <p:to>
                                        <p:strVal val="visible"/>
                                      </p:to>
                                    </p:set>
                                    <p:animEffect transition="in" filter="wipe(left)">
                                      <p:cBhvr>
                                        <p:cTn id="29"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0" repeatCount="indefinite" fill="hold" display="0">
                  <p:stCondLst>
                    <p:cond delay="indefinite"/>
                  </p:stCondLst>
                  <p:endCondLst>
                    <p:cond evt="onStopAudio" delay="0">
                      <p:tgtEl>
                        <p:sldTgt/>
                      </p:tgtEl>
                    </p:cond>
                  </p:endCondLst>
                </p:cTn>
                <p:tgtEl>
                  <p:spTgt spid="33"/>
                </p:tgtEl>
              </p:cMediaNode>
            </p:audio>
          </p:childTnLst>
        </p:cTn>
      </p:par>
    </p:tnLst>
    <p:bldLst>
      <p:bldP spid="3" grpId="0"/>
      <p:bldP spid="17" grpId="0" animBg="1"/>
      <p:bldP spid="17" grpId="1" animBg="1"/>
      <p:bldP spid="18" grpId="0"/>
      <p:bldP spid="20" grpId="0" animBg="1"/>
      <p:bldP spid="20" grpId="1" animBg="1"/>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extBox 7"/>
          <p:cNvSpPr txBox="1"/>
          <p:nvPr/>
        </p:nvSpPr>
        <p:spPr>
          <a:xfrm>
            <a:off x="2195736" y="1427752"/>
            <a:ext cx="4216219" cy="1323439"/>
          </a:xfrm>
          <a:prstGeom prst="rect">
            <a:avLst/>
          </a:prstGeom>
          <a:noFill/>
        </p:spPr>
        <p:txBody>
          <a:bodyPr wrap="none" rtlCol="0">
            <a:spAutoFit/>
          </a:bodyPr>
          <a:lstStyle/>
          <a:p>
            <a:r>
              <a:rPr lang="zh-CN" altLang="en-US" sz="4000" dirty="0">
                <a:solidFill>
                  <a:schemeClr val="bg1"/>
                </a:solidFill>
                <a:latin typeface="微软雅黑" panose="020B0503020204020204" pitchFamily="34" charset="-122"/>
                <a:ea typeface="微软雅黑" panose="020B0503020204020204" pitchFamily="34" charset="-122"/>
              </a:rPr>
              <a:t>作者</a:t>
            </a:r>
            <a:r>
              <a:rPr lang="zh-CN" altLang="en-US" sz="4000" dirty="0" smtClean="0">
                <a:solidFill>
                  <a:schemeClr val="bg1"/>
                </a:solidFill>
                <a:latin typeface="微软雅黑" panose="020B0503020204020204" pitchFamily="34" charset="-122"/>
                <a:ea typeface="微软雅黑" panose="020B0503020204020204" pitchFamily="34" charset="-122"/>
              </a:rPr>
              <a:t>简介</a:t>
            </a:r>
            <a:endParaRPr lang="en-US" altLang="zh-CN" sz="4000" dirty="0" smtClean="0">
              <a:solidFill>
                <a:schemeClr val="bg1"/>
              </a:solidFill>
              <a:latin typeface="微软雅黑" panose="020B0503020204020204" pitchFamily="34" charset="-122"/>
              <a:ea typeface="微软雅黑" panose="020B0503020204020204" pitchFamily="34" charset="-122"/>
            </a:endParaRPr>
          </a:p>
          <a:p>
            <a:r>
              <a:rPr lang="en-US" altLang="zh-CN" sz="4000" dirty="0">
                <a:solidFill>
                  <a:schemeClr val="bg1"/>
                </a:solidFill>
                <a:latin typeface="微软雅黑" panose="020B0503020204020204" pitchFamily="34" charset="-122"/>
                <a:ea typeface="微软雅黑" panose="020B0503020204020204" pitchFamily="34" charset="-122"/>
              </a:rPr>
              <a:t> </a:t>
            </a:r>
            <a:r>
              <a:rPr lang="en-US" altLang="zh-CN" sz="4000" dirty="0" smtClean="0">
                <a:solidFill>
                  <a:schemeClr val="bg1"/>
                </a:solidFill>
                <a:latin typeface="微软雅黑" panose="020B0503020204020204" pitchFamily="34" charset="-122"/>
                <a:ea typeface="微软雅黑" panose="020B0503020204020204" pitchFamily="34" charset="-122"/>
              </a:rPr>
              <a:t>            </a:t>
            </a:r>
            <a:r>
              <a:rPr lang="zh-CN" altLang="en-US" sz="4000" dirty="0">
                <a:solidFill>
                  <a:schemeClr val="bg1"/>
                </a:solidFill>
                <a:latin typeface="微软雅黑" panose="020B0503020204020204" pitchFamily="34" charset="-122"/>
                <a:ea typeface="微软雅黑" panose="020B0503020204020204" pitchFamily="34" charset="-122"/>
              </a:rPr>
              <a:t>内容</a:t>
            </a:r>
            <a:r>
              <a:rPr lang="zh-CN" altLang="en-US" sz="4000" dirty="0" smtClean="0">
                <a:solidFill>
                  <a:schemeClr val="bg1"/>
                </a:solidFill>
                <a:latin typeface="微软雅黑" panose="020B0503020204020204" pitchFamily="34" charset="-122"/>
                <a:ea typeface="微软雅黑" panose="020B0503020204020204" pitchFamily="34" charset="-122"/>
              </a:rPr>
              <a:t>简介</a:t>
            </a:r>
            <a:endParaRPr lang="zh-CN" altLang="en-US" sz="40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225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圆角矩形 4"/>
          <p:cNvSpPr/>
          <p:nvPr/>
        </p:nvSpPr>
        <p:spPr>
          <a:xfrm>
            <a:off x="846243" y="51471"/>
            <a:ext cx="7542181" cy="489269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dirty="0"/>
          </a:p>
        </p:txBody>
      </p:sp>
      <p:grpSp>
        <p:nvGrpSpPr>
          <p:cNvPr id="11" name="组合 10"/>
          <p:cNvGrpSpPr/>
          <p:nvPr/>
        </p:nvGrpSpPr>
        <p:grpSpPr>
          <a:xfrm>
            <a:off x="979611" y="2211712"/>
            <a:ext cx="7048774" cy="2549893"/>
            <a:chOff x="760228" y="1564489"/>
            <a:chExt cx="5049539" cy="1792342"/>
          </a:xfrm>
        </p:grpSpPr>
        <p:sp>
          <p:nvSpPr>
            <p:cNvPr id="4" name="TextBox 3"/>
            <p:cNvSpPr txBox="1"/>
            <p:nvPr/>
          </p:nvSpPr>
          <p:spPr>
            <a:xfrm>
              <a:off x="760228" y="1890878"/>
              <a:ext cx="5049539" cy="1465953"/>
            </a:xfrm>
            <a:prstGeom prst="rect">
              <a:avLst/>
            </a:prstGeom>
            <a:noFill/>
          </p:spPr>
          <p:txBody>
            <a:bodyPr wrap="square" rtlCol="0">
              <a:spAutoFit/>
            </a:bodyPr>
            <a:lstStyle/>
            <a:p>
              <a:pPr algn="ct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团队软件过程</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第</a:t>
              </a:r>
              <a:r>
                <a:rPr lang="en-US" altLang="zh-CN" sz="1600" dirty="0">
                  <a:solidFill>
                    <a:schemeClr val="bg1"/>
                  </a:solidFill>
                  <a:latin typeface="微软雅黑" panose="020B0503020204020204" pitchFamily="34" charset="-122"/>
                  <a:ea typeface="微软雅黑" panose="020B0503020204020204" pitchFamily="34" charset="-122"/>
                </a:rPr>
                <a:t>2</a:t>
              </a:r>
              <a:r>
                <a:rPr lang="zh-CN" altLang="en-US" sz="1600" dirty="0">
                  <a:solidFill>
                    <a:schemeClr val="bg1"/>
                  </a:solidFill>
                  <a:latin typeface="微软雅黑" panose="020B0503020204020204" pitchFamily="34" charset="-122"/>
                  <a:ea typeface="微软雅黑" panose="020B0503020204020204" pitchFamily="34" charset="-122"/>
                </a:rPr>
                <a:t>版</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内容包括四个部分：第一部分</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绪论，包括前两章，是对理论的简单介绍，介绍了什么是</a:t>
              </a:r>
              <a:r>
                <a:rPr lang="en-US" altLang="zh-CN" sz="1600" dirty="0" err="1">
                  <a:solidFill>
                    <a:schemeClr val="bg1"/>
                  </a:solidFill>
                  <a:latin typeface="微软雅黑" panose="020B0503020204020204" pitchFamily="34" charset="-122"/>
                  <a:ea typeface="微软雅黑" panose="020B0503020204020204" pitchFamily="34" charset="-122"/>
                </a:rPr>
                <a:t>tspi</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err="1">
                  <a:solidFill>
                    <a:schemeClr val="bg1"/>
                  </a:solidFill>
                  <a:latin typeface="微软雅黑" panose="020B0503020204020204" pitchFamily="34" charset="-122"/>
                  <a:ea typeface="微软雅黑" panose="020B0503020204020204" pitchFamily="34" charset="-122"/>
                </a:rPr>
                <a:t>tspi</a:t>
              </a:r>
              <a:r>
                <a:rPr lang="zh-CN" altLang="en-US" sz="1600" dirty="0">
                  <a:solidFill>
                    <a:schemeClr val="bg1"/>
                  </a:solidFill>
                  <a:latin typeface="微软雅黑" panose="020B0503020204020204" pitchFamily="34" charset="-122"/>
                  <a:ea typeface="微软雅黑" panose="020B0503020204020204" pitchFamily="34" charset="-122"/>
                </a:rPr>
                <a:t>的组织结构等内容。第二部分</a:t>
              </a:r>
              <a:r>
                <a:rPr lang="en-US" altLang="zh-CN" sz="1600" dirty="0">
                  <a:solidFill>
                    <a:schemeClr val="bg1"/>
                  </a:solidFill>
                  <a:latin typeface="微软雅黑" panose="020B0503020204020204" pitchFamily="34" charset="-122"/>
                  <a:ea typeface="微软雅黑" panose="020B0503020204020204" pitchFamily="34" charset="-122"/>
                </a:rPr>
                <a:t>——</a:t>
              </a:r>
              <a:r>
                <a:rPr lang="en-US" altLang="zh-CN" sz="1600" dirty="0" err="1">
                  <a:solidFill>
                    <a:schemeClr val="bg1"/>
                  </a:solidFill>
                  <a:latin typeface="微软雅黑" panose="020B0503020204020204" pitchFamily="34" charset="-122"/>
                  <a:ea typeface="微软雅黑" panose="020B0503020204020204" pitchFamily="34" charset="-122"/>
                </a:rPr>
                <a:t>tspi</a:t>
              </a:r>
              <a:r>
                <a:rPr lang="zh-CN" altLang="en-US" sz="1600" dirty="0">
                  <a:solidFill>
                    <a:schemeClr val="bg1"/>
                  </a:solidFill>
                  <a:latin typeface="微软雅黑" panose="020B0503020204020204" pitchFamily="34" charset="-122"/>
                  <a:ea typeface="微软雅黑" panose="020B0503020204020204" pitchFamily="34" charset="-122"/>
                </a:rPr>
                <a:t>过程，包括第</a:t>
              </a:r>
              <a:r>
                <a:rPr lang="en-US" altLang="zh-CN" sz="1600" dirty="0">
                  <a:solidFill>
                    <a:schemeClr val="bg1"/>
                  </a:solidFill>
                  <a:latin typeface="微软雅黑" panose="020B0503020204020204" pitchFamily="34" charset="-122"/>
                  <a:ea typeface="微软雅黑" panose="020B0503020204020204" pitchFamily="34" charset="-122"/>
                </a:rPr>
                <a:t>3</a:t>
              </a:r>
              <a:r>
                <a:rPr lang="zh-CN" altLang="en-US" sz="1600" dirty="0">
                  <a:solidFill>
                    <a:schemeClr val="bg1"/>
                  </a:solidFill>
                  <a:latin typeface="微软雅黑" panose="020B0503020204020204" pitchFamily="34" charset="-122"/>
                  <a:ea typeface="微软雅黑" panose="020B0503020204020204" pitchFamily="34" charset="-122"/>
                </a:rPr>
                <a:t>章到第</a:t>
              </a:r>
              <a:r>
                <a:rPr lang="en-US" altLang="zh-CN" sz="1600" dirty="0">
                  <a:solidFill>
                    <a:schemeClr val="bg1"/>
                  </a:solidFill>
                  <a:latin typeface="微软雅黑" panose="020B0503020204020204" pitchFamily="34" charset="-122"/>
                  <a:ea typeface="微软雅黑" panose="020B0503020204020204" pitchFamily="34" charset="-122"/>
                </a:rPr>
                <a:t>10</a:t>
              </a:r>
              <a:r>
                <a:rPr lang="zh-CN" altLang="en-US" sz="1600" dirty="0">
                  <a:solidFill>
                    <a:schemeClr val="bg1"/>
                  </a:solidFill>
                  <a:latin typeface="微软雅黑" panose="020B0503020204020204" pitchFamily="34" charset="-122"/>
                  <a:ea typeface="微软雅黑" panose="020B0503020204020204" pitchFamily="34" charset="-122"/>
                </a:rPr>
                <a:t>章，则是整个小组研究周期的详细内容，详细解释了小组软件开发的步骤，并且给出了 </a:t>
              </a:r>
              <a:r>
                <a:rPr lang="en-US" altLang="zh-CN" sz="1600" dirty="0" err="1">
                  <a:solidFill>
                    <a:schemeClr val="bg1"/>
                  </a:solidFill>
                  <a:latin typeface="微软雅黑" panose="020B0503020204020204" pitchFamily="34" charset="-122"/>
                  <a:ea typeface="微软雅黑" panose="020B0503020204020204" pitchFamily="34" charset="-122"/>
                </a:rPr>
                <a:t>tspi</a:t>
              </a:r>
              <a:r>
                <a:rPr lang="zh-CN" altLang="en-US" sz="1600" dirty="0">
                  <a:solidFill>
                    <a:schemeClr val="bg1"/>
                  </a:solidFill>
                  <a:latin typeface="微软雅黑" panose="020B0503020204020204" pitchFamily="34" charset="-122"/>
                  <a:ea typeface="微软雅黑" panose="020B0503020204020204" pitchFamily="34" charset="-122"/>
                </a:rPr>
                <a:t>完整形式的例子。第三部分</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小组角色，包括第</a:t>
              </a:r>
              <a:r>
                <a:rPr lang="en-US" altLang="zh-CN" sz="1600" dirty="0">
                  <a:solidFill>
                    <a:schemeClr val="bg1"/>
                  </a:solidFill>
                  <a:latin typeface="微软雅黑" panose="020B0503020204020204" pitchFamily="34" charset="-122"/>
                  <a:ea typeface="微软雅黑" panose="020B0503020204020204" pitchFamily="34" charset="-122"/>
                </a:rPr>
                <a:t>11</a:t>
              </a:r>
              <a:r>
                <a:rPr lang="zh-CN" altLang="en-US" sz="1600" dirty="0">
                  <a:solidFill>
                    <a:schemeClr val="bg1"/>
                  </a:solidFill>
                  <a:latin typeface="微软雅黑" panose="020B0503020204020204" pitchFamily="34" charset="-122"/>
                  <a:ea typeface="微软雅黑" panose="020B0503020204020204" pitchFamily="34" charset="-122"/>
                </a:rPr>
                <a:t>章到第</a:t>
              </a:r>
              <a:r>
                <a:rPr lang="en-US" altLang="zh-CN" sz="1600" dirty="0">
                  <a:solidFill>
                    <a:schemeClr val="bg1"/>
                  </a:solidFill>
                  <a:latin typeface="微软雅黑" panose="020B0503020204020204" pitchFamily="34" charset="-122"/>
                  <a:ea typeface="微软雅黑" panose="020B0503020204020204" pitchFamily="34" charset="-122"/>
                </a:rPr>
                <a:t>15</a:t>
              </a:r>
              <a:r>
                <a:rPr lang="zh-CN" altLang="en-US" sz="1600" dirty="0">
                  <a:solidFill>
                    <a:schemeClr val="bg1"/>
                  </a:solidFill>
                  <a:latin typeface="微软雅黑" panose="020B0503020204020204" pitchFamily="34" charset="-122"/>
                  <a:ea typeface="微软雅黑" panose="020B0503020204020204" pitchFamily="34" charset="-122"/>
                </a:rPr>
                <a:t>章，提供了小组成员角色的细致描述：小组领导者、开发经理、计划经理、质量</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进度监督经理，以及技术支持经理。第四部分</a:t>
              </a:r>
              <a:r>
                <a:rPr lang="en-US" altLang="zh-CN" sz="1600" dirty="0">
                  <a:solidFill>
                    <a:schemeClr val="bg1"/>
                  </a:solidFill>
                  <a:latin typeface="微软雅黑" panose="020B0503020204020204" pitchFamily="34" charset="-122"/>
                  <a:ea typeface="微软雅黑" panose="020B0503020204020204" pitchFamily="34" charset="-122"/>
                </a:rPr>
                <a:t>——</a:t>
              </a:r>
              <a:r>
                <a:rPr lang="zh-CN" altLang="en-US" sz="1600" dirty="0">
                  <a:solidFill>
                    <a:schemeClr val="bg1"/>
                  </a:solidFill>
                  <a:latin typeface="微软雅黑" panose="020B0503020204020204" pitchFamily="34" charset="-122"/>
                  <a:ea typeface="微软雅黑" panose="020B0503020204020204" pitchFamily="34" charset="-122"/>
                </a:rPr>
                <a:t>使用</a:t>
              </a:r>
              <a:r>
                <a:rPr lang="en-US" altLang="zh-CN" sz="1600" dirty="0" err="1">
                  <a:solidFill>
                    <a:schemeClr val="bg1"/>
                  </a:solidFill>
                  <a:latin typeface="微软雅黑" panose="020B0503020204020204" pitchFamily="34" charset="-122"/>
                  <a:ea typeface="微软雅黑" panose="020B0503020204020204" pitchFamily="34" charset="-122"/>
                </a:rPr>
                <a:t>tspi</a:t>
              </a:r>
              <a:r>
                <a:rPr lang="zh-CN" altLang="en-US" sz="1600" dirty="0">
                  <a:solidFill>
                    <a:schemeClr val="bg1"/>
                  </a:solidFill>
                  <a:latin typeface="微软雅黑" panose="020B0503020204020204" pitchFamily="34" charset="-122"/>
                  <a:ea typeface="微软雅黑" panose="020B0503020204020204" pitchFamily="34" charset="-122"/>
                </a:rPr>
                <a:t>，包括第</a:t>
              </a:r>
              <a:r>
                <a:rPr lang="en-US" altLang="zh-CN" sz="1600" dirty="0">
                  <a:solidFill>
                    <a:schemeClr val="bg1"/>
                  </a:solidFill>
                  <a:latin typeface="微软雅黑" panose="020B0503020204020204" pitchFamily="34" charset="-122"/>
                  <a:ea typeface="微软雅黑" panose="020B0503020204020204" pitchFamily="34" charset="-122"/>
                </a:rPr>
                <a:t>16</a:t>
              </a:r>
              <a:r>
                <a:rPr lang="zh-CN" altLang="en-US" sz="1600" dirty="0">
                  <a:solidFill>
                    <a:schemeClr val="bg1"/>
                  </a:solidFill>
                  <a:latin typeface="微软雅黑" panose="020B0503020204020204" pitchFamily="34" charset="-122"/>
                  <a:ea typeface="微软雅黑" panose="020B0503020204020204" pitchFamily="34" charset="-122"/>
                </a:rPr>
                <a:t>章到第</a:t>
              </a:r>
              <a:r>
                <a:rPr lang="en-US" altLang="zh-CN" sz="1600" dirty="0">
                  <a:solidFill>
                    <a:schemeClr val="bg1"/>
                  </a:solidFill>
                  <a:latin typeface="微软雅黑" panose="020B0503020204020204" pitchFamily="34" charset="-122"/>
                  <a:ea typeface="微软雅黑" panose="020B0503020204020204" pitchFamily="34" charset="-122"/>
                </a:rPr>
                <a:t>18</a:t>
              </a:r>
              <a:r>
                <a:rPr lang="zh-CN" altLang="en-US" sz="1600" dirty="0">
                  <a:solidFill>
                    <a:schemeClr val="bg1"/>
                  </a:solidFill>
                  <a:latin typeface="微软雅黑" panose="020B0503020204020204" pitchFamily="34" charset="-122"/>
                  <a:ea typeface="微软雅黑" panose="020B0503020204020204" pitchFamily="34" charset="-122"/>
                </a:rPr>
                <a:t>章，讲述了在使用本书的过程中需要注意的一些原则。</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6" name="TextBox 5"/>
            <p:cNvSpPr txBox="1"/>
            <p:nvPr/>
          </p:nvSpPr>
          <p:spPr>
            <a:xfrm>
              <a:off x="3017328" y="1564489"/>
              <a:ext cx="1122400" cy="324508"/>
            </a:xfrm>
            <a:prstGeom prst="rect">
              <a:avLst/>
            </a:prstGeom>
            <a:noFill/>
          </p:spPr>
          <p:txBody>
            <a:bodyPr wrap="square" rtlCol="0">
              <a:spAutoFit/>
            </a:bodyPr>
            <a:lstStyle/>
            <a:p>
              <a:pPr algn="ctr"/>
              <a:r>
                <a:rPr lang="zh-CN" altLang="en-US" sz="2400" b="1" dirty="0" smtClean="0">
                  <a:solidFill>
                    <a:schemeClr val="bg1"/>
                  </a:solidFill>
                </a:rPr>
                <a:t>内容简介</a:t>
              </a:r>
              <a:endParaRPr lang="zh-CN" altLang="en-US" sz="2400" b="1" dirty="0">
                <a:solidFill>
                  <a:schemeClr val="bg1"/>
                </a:solidFill>
              </a:endParaRPr>
            </a:p>
          </p:txBody>
        </p:sp>
      </p:grpSp>
      <p:sp>
        <p:nvSpPr>
          <p:cNvPr id="15" name="TextBox 14"/>
          <p:cNvSpPr txBox="1"/>
          <p:nvPr/>
        </p:nvSpPr>
        <p:spPr>
          <a:xfrm>
            <a:off x="3905538" y="51470"/>
            <a:ext cx="1791599" cy="461665"/>
          </a:xfrm>
          <a:prstGeom prst="rect">
            <a:avLst/>
          </a:prstGeom>
          <a:noFill/>
        </p:spPr>
        <p:txBody>
          <a:bodyPr wrap="square" rtlCol="0">
            <a:spAutoFit/>
          </a:bodyPr>
          <a:lstStyle/>
          <a:p>
            <a:pPr algn="ctr"/>
            <a:r>
              <a:rPr lang="zh-CN" altLang="en-US" sz="2400" b="1" dirty="0" smtClean="0">
                <a:solidFill>
                  <a:schemeClr val="bg1"/>
                </a:solidFill>
              </a:rPr>
              <a:t>作者简介</a:t>
            </a:r>
            <a:endParaRPr lang="zh-CN" altLang="en-US" sz="2400" b="1" dirty="0">
              <a:solidFill>
                <a:schemeClr val="bg1"/>
              </a:solidFill>
            </a:endParaRPr>
          </a:p>
        </p:txBody>
      </p:sp>
      <p:sp>
        <p:nvSpPr>
          <p:cNvPr id="16" name="TextBox 15"/>
          <p:cNvSpPr txBox="1"/>
          <p:nvPr/>
        </p:nvSpPr>
        <p:spPr>
          <a:xfrm>
            <a:off x="1043608" y="570042"/>
            <a:ext cx="7256413" cy="1569660"/>
          </a:xfrm>
          <a:prstGeom prst="rect">
            <a:avLst/>
          </a:prstGeom>
          <a:noFill/>
        </p:spPr>
        <p:txBody>
          <a:bodyPr wrap="square" rtlCol="0">
            <a:spAutoFit/>
          </a:bodyPr>
          <a:lstStyle/>
          <a:p>
            <a:pPr algn="ctr"/>
            <a:r>
              <a:rPr lang="en-US" altLang="zh-CN" sz="1600" dirty="0">
                <a:solidFill>
                  <a:schemeClr val="bg1"/>
                </a:solidFill>
                <a:latin typeface="微软雅黑" panose="020B0503020204020204" pitchFamily="34" charset="-122"/>
                <a:ea typeface="微软雅黑" panose="020B0503020204020204" pitchFamily="34" charset="-122"/>
              </a:rPr>
              <a:t>Watts </a:t>
            </a:r>
            <a:r>
              <a:rPr lang="en-US" altLang="zh-CN" sz="1600" dirty="0" err="1">
                <a:solidFill>
                  <a:schemeClr val="bg1"/>
                </a:solidFill>
                <a:latin typeface="微软雅黑" panose="020B0503020204020204" pitchFamily="34" charset="-122"/>
                <a:ea typeface="微软雅黑" panose="020B0503020204020204" pitchFamily="34" charset="-122"/>
              </a:rPr>
              <a:t>S.Humphrey</a:t>
            </a:r>
            <a:r>
              <a:rPr lang="en-US" altLang="zh-CN" sz="1600" dirty="0">
                <a:solidFill>
                  <a:schemeClr val="bg1"/>
                </a:solidFill>
                <a:latin typeface="微软雅黑" panose="020B0503020204020204" pitchFamily="34" charset="-122"/>
                <a:ea typeface="微软雅黑" panose="020B0503020204020204" pitchFamily="34" charset="-122"/>
              </a:rPr>
              <a:t> </a:t>
            </a:r>
            <a:r>
              <a:rPr lang="zh-CN" altLang="en-US" sz="1600" dirty="0">
                <a:solidFill>
                  <a:schemeClr val="bg1"/>
                </a:solidFill>
                <a:latin typeface="微软雅黑" panose="020B0503020204020204" pitchFamily="34" charset="-122"/>
                <a:ea typeface="微软雅黑" panose="020B0503020204020204" pitchFamily="34" charset="-122"/>
              </a:rPr>
              <a:t>是位知名作者，在软件开发过程和软件过程改进方面著有多本影响深远的图书：</a:t>
            </a:r>
            <a:r>
              <a:rPr lang="en-US" altLang="zh-CN" sz="1600" dirty="0">
                <a:solidFill>
                  <a:schemeClr val="bg1"/>
                </a:solidFill>
                <a:latin typeface="微软雅黑" panose="020B0503020204020204" pitchFamily="34" charset="-122"/>
                <a:ea typeface="微软雅黑" panose="020B0503020204020204" pitchFamily="34" charset="-122"/>
              </a:rPr>
              <a:t>Managing the Software Process(1989)</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A Discipline for Software Engineering(1995)</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Managing Technical People(1997)</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Humphrey</a:t>
            </a:r>
            <a:r>
              <a:rPr lang="zh-CN" altLang="en-US" sz="1600" dirty="0">
                <a:solidFill>
                  <a:schemeClr val="bg1"/>
                </a:solidFill>
                <a:latin typeface="微软雅黑" panose="020B0503020204020204" pitchFamily="34" charset="-122"/>
                <a:ea typeface="微软雅黑" panose="020B0503020204020204" pitchFamily="34" charset="-122"/>
              </a:rPr>
              <a:t>曾长期在</a:t>
            </a:r>
            <a:r>
              <a:rPr lang="en-US" altLang="zh-CN" sz="1600" dirty="0">
                <a:solidFill>
                  <a:schemeClr val="bg1"/>
                </a:solidFill>
                <a:latin typeface="微软雅黑" panose="020B0503020204020204" pitchFamily="34" charset="-122"/>
                <a:ea typeface="微软雅黑" panose="020B0503020204020204" pitchFamily="34" charset="-122"/>
              </a:rPr>
              <a:t>IBM</a:t>
            </a:r>
            <a:r>
              <a:rPr lang="zh-CN" altLang="en-US" sz="1600" dirty="0">
                <a:solidFill>
                  <a:schemeClr val="bg1"/>
                </a:solidFill>
                <a:latin typeface="微软雅黑" panose="020B0503020204020204" pitchFamily="34" charset="-122"/>
                <a:ea typeface="微软雅黑" panose="020B0503020204020204" pitchFamily="34" charset="-122"/>
              </a:rPr>
              <a:t>公司担任高级软件开发经理，获得了大量的软件开发过程方面的经验，是卡内基梅隆大学软件工程研究所的研究员，就软件质量和软件过程方面的主题著书立说、提供咨询，并在世界各地发表这方面的演讲。</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80178855"/>
      </p:ext>
    </p:extLst>
  </p:cSld>
  <p:clrMapOvr>
    <a:masterClrMapping/>
  </p:clrMapOvr>
  <p:transition spd="slow" advClick="0" advTm="0">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p:cNvSpPr txBox="1"/>
          <p:nvPr/>
        </p:nvSpPr>
        <p:spPr>
          <a:xfrm>
            <a:off x="827584" y="1256323"/>
            <a:ext cx="7868918" cy="3096040"/>
          </a:xfrm>
          <a:prstGeom prst="rect">
            <a:avLst/>
          </a:prstGeom>
          <a:noFill/>
        </p:spPr>
        <p:txBody>
          <a:bodyPr wrap="square" rtlCol="0">
            <a:spAutoFit/>
          </a:bodyPr>
          <a:lstStyle/>
          <a:p>
            <a:pPr indent="457200">
              <a:lnSpc>
                <a:spcPct val="150000"/>
              </a:lnSpc>
            </a:pPr>
            <a:r>
              <a:rPr lang="zh-CN" altLang="en-US" sz="1200" dirty="0">
                <a:latin typeface="+mn-ea"/>
              </a:rPr>
              <a:t>本书主要是针对开发软件密集型产品的工程团队而写的指导书。使用团队软件过程帮助软件工程师、项目经理和组织机构建立一个成熟和有规范的工程实践，在最短的时间和较低成本条件下生产出安全、可靠的软件。本书对经过</a:t>
            </a:r>
            <a:r>
              <a:rPr lang="en-US" altLang="zh-CN" sz="1200" dirty="0">
                <a:latin typeface="+mn-ea"/>
              </a:rPr>
              <a:t>Personal Software Process (PSP</a:t>
            </a:r>
            <a:r>
              <a:rPr lang="zh-CN" altLang="en-US" sz="1200" dirty="0">
                <a:latin typeface="+mn-ea"/>
              </a:rPr>
              <a:t>，个体软件过程</a:t>
            </a:r>
            <a:r>
              <a:rPr lang="en-US" altLang="zh-CN" sz="1200" dirty="0">
                <a:latin typeface="+mn-ea"/>
              </a:rPr>
              <a:t>)</a:t>
            </a:r>
            <a:r>
              <a:rPr lang="zh-CN" altLang="en-US" sz="1200" dirty="0">
                <a:latin typeface="+mn-ea"/>
              </a:rPr>
              <a:t>培训后的工程师和学生特别有用，它介绍了</a:t>
            </a:r>
            <a:r>
              <a:rPr lang="en-US" altLang="zh-CN" sz="1200" dirty="0">
                <a:latin typeface="+mn-ea"/>
              </a:rPr>
              <a:t>TSP</a:t>
            </a:r>
            <a:r>
              <a:rPr lang="zh-CN" altLang="en-US" sz="1200" dirty="0">
                <a:latin typeface="+mn-ea"/>
              </a:rPr>
              <a:t>和具体的改进软件团队工作需要的具体步骤。</a:t>
            </a:r>
            <a:r>
              <a:rPr lang="en-US" altLang="zh-CN" sz="1200" dirty="0">
                <a:latin typeface="+mn-ea"/>
              </a:rPr>
              <a:t>TSP</a:t>
            </a:r>
            <a:r>
              <a:rPr lang="zh-CN" altLang="en-US" sz="1200" dirty="0">
                <a:latin typeface="+mn-ea"/>
              </a:rPr>
              <a:t>不但提高团队绩效，同时也能提高工程师的个人绩效。</a:t>
            </a:r>
            <a:r>
              <a:rPr lang="en-US" altLang="zh-CN" sz="1200" dirty="0">
                <a:latin typeface="+mn-ea"/>
              </a:rPr>
              <a:t>TSP</a:t>
            </a:r>
            <a:r>
              <a:rPr lang="zh-CN" altLang="en-US" sz="1200" dirty="0">
                <a:latin typeface="+mn-ea"/>
              </a:rPr>
              <a:t>已经在世界近百家企业采用，如</a:t>
            </a:r>
            <a:r>
              <a:rPr lang="en-US" altLang="zh-CN" sz="1200" dirty="0">
                <a:latin typeface="+mn-ea"/>
              </a:rPr>
              <a:t>IBM</a:t>
            </a:r>
            <a:r>
              <a:rPr lang="zh-CN" altLang="en-US" sz="1200" dirty="0">
                <a:latin typeface="+mn-ea"/>
              </a:rPr>
              <a:t>、微软、</a:t>
            </a:r>
            <a:r>
              <a:rPr lang="en-US" altLang="zh-CN" sz="1200" dirty="0">
                <a:latin typeface="+mn-ea"/>
              </a:rPr>
              <a:t>oracle</a:t>
            </a:r>
            <a:r>
              <a:rPr lang="zh-CN" altLang="en-US" sz="1200" dirty="0">
                <a:latin typeface="+mn-ea"/>
              </a:rPr>
              <a:t>、</a:t>
            </a:r>
            <a:r>
              <a:rPr lang="en-US" altLang="zh-CN" sz="1200" dirty="0">
                <a:latin typeface="+mn-ea"/>
              </a:rPr>
              <a:t>Adobe</a:t>
            </a:r>
            <a:r>
              <a:rPr lang="zh-CN" altLang="en-US" sz="1200" dirty="0">
                <a:latin typeface="+mn-ea"/>
              </a:rPr>
              <a:t>等。据</a:t>
            </a:r>
            <a:r>
              <a:rPr lang="en-US" altLang="zh-CN" sz="1200" dirty="0">
                <a:latin typeface="+mn-ea"/>
              </a:rPr>
              <a:t>2008</a:t>
            </a:r>
            <a:r>
              <a:rPr lang="zh-CN" altLang="en-US" sz="1200" dirty="0">
                <a:latin typeface="+mn-ea"/>
              </a:rPr>
              <a:t>年的统计，特别是微软，已经投资大约</a:t>
            </a:r>
            <a:r>
              <a:rPr lang="en-US" altLang="zh-CN" sz="1200" dirty="0">
                <a:latin typeface="+mn-ea"/>
              </a:rPr>
              <a:t>300</a:t>
            </a:r>
            <a:r>
              <a:rPr lang="zh-CN" altLang="en-US" sz="1200" dirty="0">
                <a:latin typeface="+mn-ea"/>
              </a:rPr>
              <a:t>万美元在</a:t>
            </a:r>
            <a:r>
              <a:rPr lang="en-US" altLang="zh-CN" sz="1200" dirty="0">
                <a:latin typeface="+mn-ea"/>
              </a:rPr>
              <a:t>IT</a:t>
            </a:r>
            <a:r>
              <a:rPr lang="zh-CN" altLang="en-US" sz="1200" dirty="0">
                <a:latin typeface="+mn-ea"/>
              </a:rPr>
              <a:t>公司引进</a:t>
            </a:r>
            <a:r>
              <a:rPr lang="en-US" altLang="zh-CN" sz="1200" dirty="0">
                <a:latin typeface="+mn-ea"/>
              </a:rPr>
              <a:t>TSP</a:t>
            </a:r>
            <a:r>
              <a:rPr lang="zh-CN" altLang="en-US" sz="1200" dirty="0">
                <a:latin typeface="+mn-ea"/>
              </a:rPr>
              <a:t>，已经培训了上千名</a:t>
            </a:r>
            <a:r>
              <a:rPr lang="en-US" altLang="zh-CN" sz="1200" dirty="0">
                <a:latin typeface="+mn-ea"/>
              </a:rPr>
              <a:t>PSP</a:t>
            </a:r>
            <a:r>
              <a:rPr lang="zh-CN" altLang="en-US" sz="1200" dirty="0">
                <a:latin typeface="+mn-ea"/>
              </a:rPr>
              <a:t>开发人员，超过</a:t>
            </a:r>
            <a:r>
              <a:rPr lang="en-US" altLang="zh-CN" sz="1200" dirty="0">
                <a:latin typeface="+mn-ea"/>
              </a:rPr>
              <a:t>200</a:t>
            </a:r>
            <a:r>
              <a:rPr lang="zh-CN" altLang="en-US" sz="1200" dirty="0">
                <a:latin typeface="+mn-ea"/>
              </a:rPr>
              <a:t>个</a:t>
            </a:r>
            <a:r>
              <a:rPr lang="en-US" altLang="zh-CN" sz="1200" dirty="0">
                <a:latin typeface="+mn-ea"/>
              </a:rPr>
              <a:t>TSP</a:t>
            </a:r>
            <a:r>
              <a:rPr lang="zh-CN" altLang="en-US" sz="1200" dirty="0">
                <a:latin typeface="+mn-ea"/>
              </a:rPr>
              <a:t>项目。由于微软已经在质量和进度预测方面得到了改善，预计</a:t>
            </a:r>
            <a:r>
              <a:rPr lang="en-US" altLang="zh-CN" sz="1200" dirty="0">
                <a:latin typeface="+mn-ea"/>
              </a:rPr>
              <a:t>TSP</a:t>
            </a:r>
            <a:r>
              <a:rPr lang="zh-CN" altLang="en-US" sz="1200" dirty="0">
                <a:latin typeface="+mn-ea"/>
              </a:rPr>
              <a:t>已经为它们节省</a:t>
            </a:r>
            <a:r>
              <a:rPr lang="en-US" altLang="zh-CN" sz="1200" dirty="0">
                <a:latin typeface="+mn-ea"/>
              </a:rPr>
              <a:t>8400</a:t>
            </a:r>
            <a:r>
              <a:rPr lang="zh-CN" altLang="en-US" sz="1200" dirty="0">
                <a:latin typeface="+mn-ea"/>
              </a:rPr>
              <a:t>万美元。墨西哥政府自</a:t>
            </a:r>
            <a:r>
              <a:rPr lang="en-US" altLang="zh-CN" sz="1200" dirty="0">
                <a:latin typeface="+mn-ea"/>
              </a:rPr>
              <a:t>2000</a:t>
            </a:r>
            <a:r>
              <a:rPr lang="zh-CN" altLang="en-US" sz="1200" dirty="0">
                <a:latin typeface="+mn-ea"/>
              </a:rPr>
              <a:t>年开始，出资支持企业实施</a:t>
            </a:r>
            <a:r>
              <a:rPr lang="en-US" altLang="zh-CN" sz="1200" dirty="0">
                <a:latin typeface="+mn-ea"/>
              </a:rPr>
              <a:t>TSP</a:t>
            </a:r>
            <a:r>
              <a:rPr lang="zh-CN" altLang="en-US" sz="1200" dirty="0">
                <a:latin typeface="+mn-ea"/>
              </a:rPr>
              <a:t>。同时</a:t>
            </a:r>
            <a:r>
              <a:rPr lang="en-US" altLang="zh-CN" sz="1200" dirty="0">
                <a:latin typeface="+mn-ea"/>
              </a:rPr>
              <a:t>TSP</a:t>
            </a:r>
            <a:r>
              <a:rPr lang="zh-CN" altLang="en-US" sz="1200" dirty="0">
                <a:latin typeface="+mn-ea"/>
              </a:rPr>
              <a:t>是对</a:t>
            </a:r>
            <a:r>
              <a:rPr lang="en-US" altLang="zh-CN" sz="1200" dirty="0">
                <a:latin typeface="+mn-ea"/>
              </a:rPr>
              <a:t>CMMI</a:t>
            </a:r>
            <a:r>
              <a:rPr lang="zh-CN" altLang="en-US" sz="1200" dirty="0">
                <a:latin typeface="+mn-ea"/>
              </a:rPr>
              <a:t>模型的补充，提供了最优实践和操作实例来指导团队获得更优的性能绩效。它可以加速实施</a:t>
            </a:r>
            <a:r>
              <a:rPr lang="en-US" altLang="zh-CN" sz="1200" dirty="0">
                <a:latin typeface="+mn-ea"/>
              </a:rPr>
              <a:t>CMMI</a:t>
            </a:r>
            <a:r>
              <a:rPr lang="zh-CN" altLang="en-US" sz="1200" dirty="0">
                <a:latin typeface="+mn-ea"/>
              </a:rPr>
              <a:t>各个等级，特别是高成熟度等级，是高性能实施过程改进的最佳途径。</a:t>
            </a:r>
            <a:r>
              <a:rPr lang="en-US" altLang="zh-CN" sz="1200" dirty="0">
                <a:latin typeface="+mn-ea"/>
              </a:rPr>
              <a:t>TSP</a:t>
            </a:r>
            <a:r>
              <a:rPr lang="zh-CN" altLang="en-US" sz="1200" dirty="0">
                <a:latin typeface="+mn-ea"/>
              </a:rPr>
              <a:t>已经应用在各种领域的小型和大型组织机构，都取得了相似的结果。例如在企业生产力方面提升了</a:t>
            </a:r>
            <a:r>
              <a:rPr lang="en-US" altLang="zh-CN" sz="1200" dirty="0">
                <a:latin typeface="+mn-ea"/>
              </a:rPr>
              <a:t>25%</a:t>
            </a:r>
            <a:r>
              <a:rPr lang="zh-CN" altLang="en-US" sz="1200" dirty="0">
                <a:latin typeface="+mn-ea"/>
              </a:rPr>
              <a:t>，甚至更多；减少成本和进度偏差</a:t>
            </a:r>
            <a:r>
              <a:rPr lang="en-US" altLang="zh-CN" sz="1200" dirty="0">
                <a:latin typeface="+mn-ea"/>
              </a:rPr>
              <a:t>55+/—10%</a:t>
            </a:r>
            <a:r>
              <a:rPr lang="zh-CN" altLang="en-US" sz="1200" dirty="0">
                <a:latin typeface="+mn-ea"/>
              </a:rPr>
              <a:t>以下；测试成本和进度减少超过</a:t>
            </a:r>
            <a:r>
              <a:rPr lang="en-US" altLang="zh-CN" sz="1200" dirty="0">
                <a:latin typeface="+mn-ea"/>
              </a:rPr>
              <a:t>80%</a:t>
            </a:r>
            <a:r>
              <a:rPr lang="zh-CN" altLang="en-US" sz="1200" dirty="0">
                <a:latin typeface="+mn-ea"/>
              </a:rPr>
              <a:t>。</a:t>
            </a:r>
            <a:endParaRPr lang="zh-CN" altLang="en-US" sz="1200" dirty="0">
              <a:latin typeface="+mn-ea"/>
            </a:endParaRPr>
          </a:p>
        </p:txBody>
      </p:sp>
      <p:sp>
        <p:nvSpPr>
          <p:cNvPr id="6" name="TextBox 5"/>
          <p:cNvSpPr txBox="1"/>
          <p:nvPr/>
        </p:nvSpPr>
        <p:spPr>
          <a:xfrm>
            <a:off x="323528" y="195486"/>
            <a:ext cx="2232248" cy="707886"/>
          </a:xfrm>
          <a:prstGeom prst="rect">
            <a:avLst/>
          </a:prstGeom>
          <a:noFill/>
        </p:spPr>
        <p:txBody>
          <a:bodyPr wrap="square" rtlCol="0">
            <a:spAutoFit/>
          </a:bodyPr>
          <a:lstStyle/>
          <a:p>
            <a:r>
              <a:rPr lang="zh-CN" altLang="en-US" sz="4000" dirty="0" smtClean="0">
                <a:solidFill>
                  <a:srgbClr val="00B0F0"/>
                </a:solidFill>
                <a:latin typeface="微软雅黑" panose="020B0503020204020204" pitchFamily="34" charset="-122"/>
                <a:ea typeface="微软雅黑" panose="020B0503020204020204" pitchFamily="34" charset="-122"/>
              </a:rPr>
              <a:t>书籍介绍</a:t>
            </a:r>
            <a:endParaRPr lang="zh-CN" altLang="en-US" sz="4000" dirty="0">
              <a:solidFill>
                <a:srgbClr val="00B0F0"/>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p:nvSpPr>
        <p:spPr>
          <a:xfrm>
            <a:off x="2699792" y="1347614"/>
            <a:ext cx="3888432" cy="1015663"/>
          </a:xfrm>
          <a:prstGeom prst="rect">
            <a:avLst/>
          </a:prstGeom>
          <a:noFill/>
        </p:spPr>
        <p:txBody>
          <a:bodyPr wrap="square" rtlCol="0">
            <a:spAutoFit/>
          </a:bodyPr>
          <a:lstStyle/>
          <a:p>
            <a:r>
              <a:rPr lang="zh-CN" altLang="en-US" sz="6000" dirty="0" smtClean="0">
                <a:solidFill>
                  <a:schemeClr val="bg1"/>
                </a:solidFill>
                <a:latin typeface="微软雅黑" panose="020B0503020204020204" pitchFamily="34" charset="-122"/>
                <a:ea typeface="微软雅黑" panose="020B0503020204020204" pitchFamily="34" charset="-122"/>
              </a:rPr>
              <a:t>读书摘要</a:t>
            </a:r>
            <a:endParaRPr lang="zh-CN" altLang="en-US" sz="60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7468963"/>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p:nvPr/>
        </p:nvSpPr>
        <p:spPr>
          <a:xfrm>
            <a:off x="370539" y="1518925"/>
            <a:ext cx="8352928" cy="3416320"/>
          </a:xfrm>
          <a:prstGeom prst="rect">
            <a:avLst/>
          </a:prstGeom>
          <a:noFill/>
        </p:spPr>
        <p:txBody>
          <a:bodyPr wrap="square" rtlCol="0">
            <a:spAutoFit/>
          </a:bodyPr>
          <a:lstStyle/>
          <a:p>
            <a:pPr indent="457200">
              <a:lnSpc>
                <a:spcPct val="150000"/>
              </a:lnSpc>
            </a:pPr>
            <a:r>
              <a:rPr lang="en-US" altLang="zh-CN" sz="1600" dirty="0" smtClean="0">
                <a:latin typeface="+mn-ea"/>
              </a:rPr>
              <a:t>1</a:t>
            </a:r>
            <a:r>
              <a:rPr lang="zh-CN" altLang="en-US" sz="1600" dirty="0" smtClean="0">
                <a:latin typeface="+mn-ea"/>
              </a:rPr>
              <a:t>、应该</a:t>
            </a:r>
            <a:r>
              <a:rPr lang="zh-CN" altLang="en-US" sz="1600" dirty="0">
                <a:latin typeface="+mn-ea"/>
              </a:rPr>
              <a:t>遵循一个确定的、可重复的过程并迅速获得反馈，这样才能使学习和改革最有成效；</a:t>
            </a:r>
          </a:p>
          <a:p>
            <a:pPr indent="457200">
              <a:lnSpc>
                <a:spcPct val="150000"/>
              </a:lnSpc>
            </a:pPr>
            <a:r>
              <a:rPr lang="en-US" altLang="zh-CN" sz="1600" dirty="0" smtClean="0">
                <a:latin typeface="+mn-ea"/>
              </a:rPr>
              <a:t>2</a:t>
            </a:r>
            <a:r>
              <a:rPr lang="zh-CN" altLang="en-US" sz="1600" dirty="0" smtClean="0">
                <a:latin typeface="+mn-ea"/>
              </a:rPr>
              <a:t>、一</a:t>
            </a:r>
            <a:r>
              <a:rPr lang="zh-CN" altLang="en-US" sz="1600" dirty="0">
                <a:latin typeface="+mn-ea"/>
              </a:rPr>
              <a:t>个群组是否有效，是由明确的目标、有效的工作环境、有能力的教练和积极的领导这</a:t>
            </a:r>
            <a:r>
              <a:rPr lang="en-US" altLang="zh-CN" sz="1600" dirty="0">
                <a:latin typeface="+mn-ea"/>
              </a:rPr>
              <a:t>4</a:t>
            </a:r>
            <a:r>
              <a:rPr lang="zh-CN" altLang="en-US" sz="1600" dirty="0">
                <a:latin typeface="+mn-ea"/>
              </a:rPr>
              <a:t>方面因素的综合作用所确定的，因此应在这</a:t>
            </a:r>
            <a:r>
              <a:rPr lang="en-US" altLang="zh-CN" sz="1600" dirty="0">
                <a:latin typeface="+mn-ea"/>
              </a:rPr>
              <a:t>4</a:t>
            </a:r>
            <a:r>
              <a:rPr lang="zh-CN" altLang="en-US" sz="1600" dirty="0">
                <a:latin typeface="+mn-ea"/>
              </a:rPr>
              <a:t>个方面同时努力，而不能偏废其中任何</a:t>
            </a:r>
            <a:r>
              <a:rPr lang="en-US" altLang="zh-CN" sz="1600" dirty="0">
                <a:latin typeface="+mn-ea"/>
              </a:rPr>
              <a:t>—</a:t>
            </a:r>
            <a:r>
              <a:rPr lang="zh-CN" altLang="en-US" sz="1600" dirty="0">
                <a:latin typeface="+mn-ea"/>
              </a:rPr>
              <a:t>个方面；</a:t>
            </a:r>
          </a:p>
          <a:p>
            <a:pPr indent="457200">
              <a:lnSpc>
                <a:spcPct val="150000"/>
              </a:lnSpc>
            </a:pPr>
            <a:r>
              <a:rPr lang="en-US" altLang="zh-CN" sz="1600" dirty="0" smtClean="0">
                <a:latin typeface="+mn-ea"/>
              </a:rPr>
              <a:t>3</a:t>
            </a:r>
            <a:r>
              <a:rPr lang="zh-CN" altLang="en-US" sz="1600" dirty="0" smtClean="0">
                <a:latin typeface="+mn-ea"/>
              </a:rPr>
              <a:t>、应</a:t>
            </a:r>
            <a:r>
              <a:rPr lang="zh-CN" altLang="en-US" sz="1600" dirty="0">
                <a:latin typeface="+mn-ea"/>
              </a:rPr>
              <a:t>注意及时总结经验教训，当学员在项目中面临各种各样的实际问题并寻求有效的解决问题方案时，就会更深刻地体会到</a:t>
            </a:r>
            <a:r>
              <a:rPr lang="en-US" altLang="zh-CN" sz="1600" dirty="0">
                <a:latin typeface="+mn-ea"/>
              </a:rPr>
              <a:t>TSP</a:t>
            </a:r>
            <a:r>
              <a:rPr lang="zh-CN" altLang="en-US" sz="1600" dirty="0">
                <a:latin typeface="+mn-ea"/>
              </a:rPr>
              <a:t>的威力；</a:t>
            </a:r>
          </a:p>
          <a:p>
            <a:pPr indent="457200">
              <a:lnSpc>
                <a:spcPct val="150000"/>
              </a:lnSpc>
            </a:pPr>
            <a:r>
              <a:rPr lang="en-US" altLang="zh-CN" sz="1600" dirty="0" smtClean="0">
                <a:latin typeface="+mn-ea"/>
              </a:rPr>
              <a:t>4</a:t>
            </a:r>
            <a:r>
              <a:rPr lang="zh-CN" altLang="en-US" sz="1600" dirty="0" smtClean="0">
                <a:latin typeface="+mn-ea"/>
              </a:rPr>
              <a:t>、应</a:t>
            </a:r>
            <a:r>
              <a:rPr lang="zh-CN" altLang="en-US" sz="1600" dirty="0">
                <a:latin typeface="+mn-ea"/>
              </a:rPr>
              <a:t>注意借鉴前人和他人的经验，在可知利用的工程、科学和教学法经验的基础上来规定过程改进的指令。</a:t>
            </a:r>
            <a:endParaRPr lang="zh-CN" altLang="en-US" sz="1600" dirty="0">
              <a:latin typeface="+mn-ea"/>
            </a:endParaRPr>
          </a:p>
        </p:txBody>
      </p:sp>
      <p:sp>
        <p:nvSpPr>
          <p:cNvPr id="3" name="TextBox 2"/>
          <p:cNvSpPr txBox="1"/>
          <p:nvPr/>
        </p:nvSpPr>
        <p:spPr>
          <a:xfrm>
            <a:off x="323528" y="195486"/>
            <a:ext cx="2232248" cy="1323439"/>
          </a:xfrm>
          <a:prstGeom prst="rect">
            <a:avLst/>
          </a:prstGeom>
          <a:noFill/>
        </p:spPr>
        <p:txBody>
          <a:bodyPr wrap="square" rtlCol="0">
            <a:spAutoFit/>
          </a:bodyPr>
          <a:lstStyle/>
          <a:p>
            <a:r>
              <a:rPr lang="zh-CN" altLang="en-US" sz="4000" dirty="0" smtClean="0">
                <a:solidFill>
                  <a:srgbClr val="00B0F0"/>
                </a:solidFill>
                <a:latin typeface="微软雅黑" panose="020B0503020204020204" pitchFamily="34" charset="-122"/>
                <a:ea typeface="微软雅黑" panose="020B0503020204020204" pitchFamily="34" charset="-122"/>
              </a:rPr>
              <a:t>四条基本原理</a:t>
            </a:r>
            <a:endParaRPr lang="zh-CN" altLang="en-US" sz="4000" dirty="0">
              <a:solidFill>
                <a:srgbClr val="00B0F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27399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extBox 6"/>
          <p:cNvSpPr txBox="1"/>
          <p:nvPr/>
        </p:nvSpPr>
        <p:spPr>
          <a:xfrm>
            <a:off x="323528" y="195486"/>
            <a:ext cx="2232248" cy="707886"/>
          </a:xfrm>
          <a:prstGeom prst="rect">
            <a:avLst/>
          </a:prstGeom>
          <a:noFill/>
        </p:spPr>
        <p:txBody>
          <a:bodyPr wrap="square" rtlCol="0">
            <a:spAutoFit/>
          </a:bodyPr>
          <a:lstStyle/>
          <a:p>
            <a:r>
              <a:rPr lang="zh-CN" altLang="en-US" sz="4000" dirty="0" smtClean="0">
                <a:solidFill>
                  <a:srgbClr val="00B0F0"/>
                </a:solidFill>
                <a:latin typeface="微软雅黑" panose="020B0503020204020204" pitchFamily="34" charset="-122"/>
                <a:ea typeface="微软雅黑" panose="020B0503020204020204" pitchFamily="34" charset="-122"/>
              </a:rPr>
              <a:t>七条原则</a:t>
            </a:r>
            <a:endParaRPr lang="zh-CN" altLang="en-US" sz="4000" dirty="0">
              <a:solidFill>
                <a:srgbClr val="00B0F0"/>
              </a:solidFill>
              <a:latin typeface="微软雅黑" panose="020B0503020204020204" pitchFamily="34" charset="-122"/>
              <a:ea typeface="微软雅黑" panose="020B0503020204020204" pitchFamily="34" charset="-122"/>
            </a:endParaRPr>
          </a:p>
        </p:txBody>
      </p:sp>
      <p:sp>
        <p:nvSpPr>
          <p:cNvPr id="6" name="TextBox 5"/>
          <p:cNvSpPr txBox="1"/>
          <p:nvPr/>
        </p:nvSpPr>
        <p:spPr>
          <a:xfrm>
            <a:off x="-1016" y="1190146"/>
            <a:ext cx="9145016" cy="3000821"/>
          </a:xfrm>
          <a:prstGeom prst="rect">
            <a:avLst/>
          </a:prstGeom>
          <a:noFill/>
        </p:spPr>
        <p:txBody>
          <a:bodyPr wrap="square" rtlCol="0">
            <a:spAutoFit/>
          </a:bodyPr>
          <a:lstStyle/>
          <a:p>
            <a:pPr indent="457200">
              <a:lnSpc>
                <a:spcPct val="150000"/>
              </a:lnSpc>
            </a:pPr>
            <a:r>
              <a:rPr lang="zh-CN" altLang="en-US" dirty="0" smtClean="0">
                <a:latin typeface="+mn-ea"/>
              </a:rPr>
              <a:t>一、循序渐进</a:t>
            </a:r>
            <a:r>
              <a:rPr lang="zh-CN" altLang="en-US" dirty="0">
                <a:latin typeface="+mn-ea"/>
              </a:rPr>
              <a:t>的原则，首先在</a:t>
            </a:r>
            <a:r>
              <a:rPr lang="en-US" altLang="zh-CN" dirty="0">
                <a:latin typeface="+mn-ea"/>
              </a:rPr>
              <a:t>PSP</a:t>
            </a:r>
            <a:r>
              <a:rPr lang="zh-CN" altLang="en-US" dirty="0">
                <a:latin typeface="+mn-ea"/>
              </a:rPr>
              <a:t>的基础上提出一个简单的过程框架，然后逐步完善；</a:t>
            </a:r>
          </a:p>
          <a:p>
            <a:pPr indent="457200">
              <a:lnSpc>
                <a:spcPct val="150000"/>
              </a:lnSpc>
            </a:pPr>
            <a:r>
              <a:rPr lang="zh-CN" altLang="en-US" dirty="0" smtClean="0">
                <a:latin typeface="+mn-ea"/>
              </a:rPr>
              <a:t>二、迭代</a:t>
            </a:r>
            <a:r>
              <a:rPr lang="zh-CN" altLang="en-US" dirty="0">
                <a:latin typeface="+mn-ea"/>
              </a:rPr>
              <a:t>开发的原则，选用增量式迭代开发方法，通过几个循环开发</a:t>
            </a:r>
            <a:r>
              <a:rPr lang="en-US" altLang="zh-CN" dirty="0">
                <a:latin typeface="+mn-ea"/>
              </a:rPr>
              <a:t>—</a:t>
            </a:r>
            <a:r>
              <a:rPr lang="zh-CN" altLang="en-US" dirty="0">
                <a:latin typeface="+mn-ea"/>
              </a:rPr>
              <a:t>个产品；</a:t>
            </a:r>
          </a:p>
          <a:p>
            <a:pPr indent="457200">
              <a:lnSpc>
                <a:spcPct val="150000"/>
              </a:lnSpc>
            </a:pPr>
            <a:r>
              <a:rPr lang="zh-CN" altLang="en-US" dirty="0" smtClean="0">
                <a:latin typeface="+mn-ea"/>
              </a:rPr>
              <a:t>三、质量</a:t>
            </a:r>
            <a:r>
              <a:rPr lang="zh-CN" altLang="en-US" dirty="0">
                <a:latin typeface="+mn-ea"/>
              </a:rPr>
              <a:t>优先的原则，对按</a:t>
            </a:r>
            <a:r>
              <a:rPr lang="en-US" altLang="zh-CN" dirty="0">
                <a:latin typeface="+mn-ea"/>
              </a:rPr>
              <a:t>TSP</a:t>
            </a:r>
            <a:r>
              <a:rPr lang="zh-CN" altLang="en-US" dirty="0">
                <a:latin typeface="+mn-ea"/>
              </a:rPr>
              <a:t>开发的软件产品，建立质量和性能的度量标准；</a:t>
            </a:r>
          </a:p>
          <a:p>
            <a:pPr indent="457200">
              <a:lnSpc>
                <a:spcPct val="150000"/>
              </a:lnSpc>
            </a:pPr>
            <a:r>
              <a:rPr lang="zh-CN" altLang="en-US" dirty="0" smtClean="0">
                <a:latin typeface="+mn-ea"/>
              </a:rPr>
              <a:t>四、目标</a:t>
            </a:r>
            <a:r>
              <a:rPr lang="zh-CN" altLang="en-US" dirty="0">
                <a:latin typeface="+mn-ea"/>
              </a:rPr>
              <a:t>明确的原则，对实施</a:t>
            </a:r>
            <a:r>
              <a:rPr lang="en-US" altLang="zh-CN" dirty="0">
                <a:latin typeface="+mn-ea"/>
              </a:rPr>
              <a:t>TSP</a:t>
            </a:r>
            <a:r>
              <a:rPr lang="zh-CN" altLang="en-US" dirty="0">
                <a:latin typeface="+mn-ea"/>
              </a:rPr>
              <a:t>的群组及其成员的工作效果提供准确的度量；</a:t>
            </a:r>
          </a:p>
          <a:p>
            <a:pPr indent="457200">
              <a:lnSpc>
                <a:spcPct val="150000"/>
              </a:lnSpc>
            </a:pPr>
            <a:r>
              <a:rPr lang="zh-CN" altLang="en-US" dirty="0" smtClean="0">
                <a:latin typeface="+mn-ea"/>
              </a:rPr>
              <a:t>五、定期</a:t>
            </a:r>
            <a:r>
              <a:rPr lang="zh-CN" altLang="en-US" dirty="0">
                <a:latin typeface="+mn-ea"/>
              </a:rPr>
              <a:t>评审的原则，在</a:t>
            </a:r>
            <a:r>
              <a:rPr lang="en-US" altLang="zh-CN" dirty="0">
                <a:latin typeface="+mn-ea"/>
              </a:rPr>
              <a:t>TSP</a:t>
            </a:r>
            <a:r>
              <a:rPr lang="zh-CN" altLang="en-US" dirty="0">
                <a:latin typeface="+mn-ea"/>
              </a:rPr>
              <a:t>的实施过程中，对角色和群组进行定期的评价；</a:t>
            </a:r>
          </a:p>
          <a:p>
            <a:pPr indent="457200">
              <a:lnSpc>
                <a:spcPct val="150000"/>
              </a:lnSpc>
            </a:pPr>
            <a:r>
              <a:rPr lang="zh-CN" altLang="en-US" dirty="0" smtClean="0">
                <a:latin typeface="+mn-ea"/>
              </a:rPr>
              <a:t>六、过程</a:t>
            </a:r>
            <a:r>
              <a:rPr lang="zh-CN" altLang="en-US" dirty="0">
                <a:latin typeface="+mn-ea"/>
              </a:rPr>
              <a:t>规范的原则，对每一个项目的</a:t>
            </a:r>
            <a:r>
              <a:rPr lang="en-US" altLang="zh-CN" dirty="0">
                <a:latin typeface="+mn-ea"/>
              </a:rPr>
              <a:t>TSP</a:t>
            </a:r>
            <a:r>
              <a:rPr lang="zh-CN" altLang="en-US" dirty="0">
                <a:latin typeface="+mn-ea"/>
              </a:rPr>
              <a:t>规定明确的过程规范；</a:t>
            </a:r>
          </a:p>
          <a:p>
            <a:pPr indent="457200">
              <a:lnSpc>
                <a:spcPct val="150000"/>
              </a:lnSpc>
            </a:pPr>
            <a:r>
              <a:rPr lang="zh-CN" altLang="en-US" dirty="0" smtClean="0">
                <a:latin typeface="+mn-ea"/>
              </a:rPr>
              <a:t>七、指令</a:t>
            </a:r>
            <a:r>
              <a:rPr lang="zh-CN" altLang="en-US" dirty="0">
                <a:latin typeface="+mn-ea"/>
              </a:rPr>
              <a:t>明确的原则，对实施</a:t>
            </a:r>
            <a:r>
              <a:rPr lang="en-US" altLang="zh-CN" dirty="0">
                <a:latin typeface="+mn-ea"/>
              </a:rPr>
              <a:t>TSP</a:t>
            </a:r>
            <a:r>
              <a:rPr lang="zh-CN" altLang="en-US" dirty="0">
                <a:latin typeface="+mn-ea"/>
              </a:rPr>
              <a:t>中可能遇到的问题提供解决问题的指南。</a:t>
            </a:r>
            <a:endParaRPr lang="en-US" altLang="zh-CN" dirty="0" smtClean="0">
              <a:latin typeface="+mn-ea"/>
            </a:endParaRPr>
          </a:p>
        </p:txBody>
      </p:sp>
    </p:spTree>
    <p:extLst>
      <p:ext uri="{BB962C8B-B14F-4D97-AF65-F5344CB8AC3E}">
        <p14:creationId xmlns:p14="http://schemas.microsoft.com/office/powerpoint/2010/main" val="1083862991"/>
      </p:ext>
    </p:extLst>
  </p:cSld>
  <p:clrMapOvr>
    <a:masterClrMapping/>
  </p:clrMapOvr>
  <p:transition spd="slow" advClick="0" advTm="0">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p:cNvSpPr txBox="1"/>
          <p:nvPr/>
        </p:nvSpPr>
        <p:spPr>
          <a:xfrm>
            <a:off x="3347864" y="-13169"/>
            <a:ext cx="2232248" cy="707886"/>
          </a:xfrm>
          <a:prstGeom prst="rect">
            <a:avLst/>
          </a:prstGeom>
          <a:noFill/>
        </p:spPr>
        <p:txBody>
          <a:bodyPr wrap="square" rtlCol="0">
            <a:spAutoFit/>
          </a:bodyPr>
          <a:lstStyle/>
          <a:p>
            <a:r>
              <a:rPr lang="zh-CN" altLang="en-US" sz="4000" dirty="0" smtClean="0">
                <a:solidFill>
                  <a:srgbClr val="00B0F0"/>
                </a:solidFill>
                <a:latin typeface="微软雅黑" panose="020B0503020204020204" pitchFamily="34" charset="-122"/>
                <a:ea typeface="微软雅黑" panose="020B0503020204020204" pitchFamily="34" charset="-122"/>
              </a:rPr>
              <a:t>读后感悟</a:t>
            </a:r>
            <a:endParaRPr lang="zh-CN" altLang="en-US" sz="4000" dirty="0">
              <a:solidFill>
                <a:srgbClr val="00B0F0"/>
              </a:solidFill>
              <a:latin typeface="微软雅黑" panose="020B0503020204020204" pitchFamily="34" charset="-122"/>
              <a:ea typeface="微软雅黑" panose="020B0503020204020204" pitchFamily="34" charset="-122"/>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2740292925"/>
              </p:ext>
            </p:extLst>
          </p:nvPr>
        </p:nvGraphicFramePr>
        <p:xfrm>
          <a:off x="3347864" y="771550"/>
          <a:ext cx="2952328" cy="4064000"/>
        </p:xfrm>
        <a:graphic>
          <a:graphicData uri="http://schemas.openxmlformats.org/presentationml/2006/ole">
            <mc:AlternateContent xmlns:mc="http://schemas.openxmlformats.org/markup-compatibility/2006">
              <mc:Choice xmlns:v="urn:schemas-microsoft-com:vml" Requires="v">
                <p:oleObj spid="_x0000_s1030" name="文档" r:id="rId3" imgW="5262196" imgH="8796591" progId="Word.Document.12">
                  <p:embed/>
                </p:oleObj>
              </mc:Choice>
              <mc:Fallback>
                <p:oleObj name="文档" r:id="rId3" imgW="5262196" imgH="8796591" progId="Word.Document.12">
                  <p:embed/>
                  <p:pic>
                    <p:nvPicPr>
                      <p:cNvPr id="0" name=""/>
                      <p:cNvPicPr/>
                      <p:nvPr/>
                    </p:nvPicPr>
                    <p:blipFill>
                      <a:blip r:embed="rId4"/>
                      <a:stretch>
                        <a:fillRect/>
                      </a:stretch>
                    </p:blipFill>
                    <p:spPr>
                      <a:xfrm>
                        <a:off x="3347864" y="771550"/>
                        <a:ext cx="2952328" cy="4064000"/>
                      </a:xfrm>
                      <a:prstGeom prst="rect">
                        <a:avLst/>
                      </a:prstGeom>
                    </p:spPr>
                  </p:pic>
                </p:oleObj>
              </mc:Fallback>
            </mc:AlternateContent>
          </a:graphicData>
        </a:graphic>
      </p:graphicFrame>
    </p:spTree>
    <p:extLst>
      <p:ext uri="{BB962C8B-B14F-4D97-AF65-F5344CB8AC3E}">
        <p14:creationId xmlns:p14="http://schemas.microsoft.com/office/powerpoint/2010/main" val="424840688"/>
      </p:ext>
    </p:extLst>
  </p:cSld>
  <p:clrMapOvr>
    <a:masterClrMapping/>
  </p:clrMapOvr>
</p:sld>
</file>

<file path=ppt/theme/theme1.xml><?xml version="1.0" encoding="utf-8"?>
<a:theme xmlns:a="http://schemas.openxmlformats.org/drawingml/2006/main" name="Office 主题">
  <a:themeElements>
    <a:clrScheme name="自定义 113">
      <a:dk1>
        <a:sysClr val="windowText" lastClr="000000"/>
      </a:dk1>
      <a:lt1>
        <a:sysClr val="window" lastClr="FFFFFF"/>
      </a:lt1>
      <a:dk2>
        <a:srgbClr val="1F497D"/>
      </a:dk2>
      <a:lt2>
        <a:srgbClr val="EEECE1"/>
      </a:lt2>
      <a:accent1>
        <a:srgbClr val="4F81BD"/>
      </a:accent1>
      <a:accent2>
        <a:srgbClr val="00B0F0"/>
      </a:accent2>
      <a:accent3>
        <a:srgbClr val="00B0F0"/>
      </a:accent3>
      <a:accent4>
        <a:srgbClr val="FFC000"/>
      </a:accent4>
      <a:accent5>
        <a:srgbClr val="4BACC6"/>
      </a:accent5>
      <a:accent6>
        <a:srgbClr val="F79646"/>
      </a:accent6>
      <a:hlink>
        <a:srgbClr val="366092"/>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98F66"/>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352</TotalTime>
  <Words>928</Words>
  <Application>Microsoft Office PowerPoint</Application>
  <PresentationFormat>全屏显示(16:9)</PresentationFormat>
  <Paragraphs>40</Paragraphs>
  <Slides>10</Slides>
  <Notes>8</Notes>
  <HiddenSlides>0</HiddenSlides>
  <MMClips>2</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10</vt:i4>
      </vt:variant>
    </vt:vector>
  </HeadingPairs>
  <TitlesOfParts>
    <vt:vector size="12" baseType="lpstr">
      <vt:lpstr>Office 主题</vt:lpstr>
      <vt:lpstr>Microsoft Word 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nijialing</dc:creator>
  <cp:lastModifiedBy>nijialing</cp:lastModifiedBy>
  <cp:revision>139</cp:revision>
  <dcterms:created xsi:type="dcterms:W3CDTF">2014-08-10T04:03:00Z</dcterms:created>
  <dcterms:modified xsi:type="dcterms:W3CDTF">2019-04-19T06:11:47Z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2052-10.1.0.6065</vt:lpwstr>
  </property>
</Properties>
</file>

<file path=docProps/thumbnail.jpeg>
</file>